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3" r:id="rId12"/>
    <p:sldId id="284" r:id="rId13"/>
    <p:sldId id="286" r:id="rId14"/>
    <p:sldId id="312" r:id="rId15"/>
    <p:sldId id="265" r:id="rId16"/>
    <p:sldId id="291" r:id="rId17"/>
    <p:sldId id="292" r:id="rId18"/>
    <p:sldId id="293" r:id="rId19"/>
    <p:sldId id="294" r:id="rId20"/>
    <p:sldId id="296" r:id="rId21"/>
    <p:sldId id="297" r:id="rId22"/>
    <p:sldId id="298" r:id="rId23"/>
    <p:sldId id="300" r:id="rId24"/>
    <p:sldId id="301" r:id="rId25"/>
    <p:sldId id="302" r:id="rId26"/>
    <p:sldId id="314" r:id="rId27"/>
    <p:sldId id="303" r:id="rId28"/>
    <p:sldId id="304" r:id="rId29"/>
    <p:sldId id="306" r:id="rId30"/>
    <p:sldId id="313" r:id="rId31"/>
    <p:sldId id="307" r:id="rId32"/>
    <p:sldId id="308" r:id="rId33"/>
    <p:sldId id="315" r:id="rId34"/>
    <p:sldId id="316" r:id="rId35"/>
    <p:sldId id="317" r:id="rId36"/>
    <p:sldId id="310" r:id="rId37"/>
    <p:sldId id="31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2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59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05555555555555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829502.6</c:v>
                </c:pt>
                <c:pt idx="1">
                  <c:v>918693.3</c:v>
                </c:pt>
                <c:pt idx="2">
                  <c:v>-89190.7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6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169"/>
                </c:manualLayout>
              </c:layout>
              <c:showVal val="1"/>
            </c:dLbl>
            <c:dLbl>
              <c:idx val="2"/>
              <c:layout>
                <c:manualLayout>
                  <c:x val="-5.9734922752632431E-3"/>
                  <c:y val="0.2055557742782151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842013.9</c:v>
                </c:pt>
                <c:pt idx="1">
                  <c:v>891987.5</c:v>
                </c:pt>
                <c:pt idx="2">
                  <c:v>-49973.599999999999</c:v>
                </c:pt>
              </c:numCache>
            </c:numRef>
          </c:val>
        </c:ser>
        <c:axId val="171841024"/>
        <c:axId val="172417024"/>
      </c:barChart>
      <c:catAx>
        <c:axId val="171841024"/>
        <c:scaling>
          <c:orientation val="minMax"/>
        </c:scaling>
        <c:axPos val="b"/>
        <c:tickLblPos val="nextTo"/>
        <c:crossAx val="172417024"/>
        <c:crosses val="autoZero"/>
        <c:auto val="1"/>
        <c:lblAlgn val="ctr"/>
        <c:lblOffset val="100"/>
      </c:catAx>
      <c:valAx>
        <c:axId val="1724170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71841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0.347222222222222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595"/>
                </c:manualLayout>
              </c:layout>
              <c:showVal val="1"/>
            </c:dLbl>
            <c:dLbl>
              <c:idx val="2"/>
              <c:layout>
                <c:manualLayout>
                  <c:x val="1.4933730688158082E-3"/>
                  <c:y val="0.1888893263342082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564564.6</c:v>
                </c:pt>
                <c:pt idx="1">
                  <c:v>586236.69999999972</c:v>
                </c:pt>
                <c:pt idx="2">
                  <c:v>-21672.1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7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186"/>
                </c:manualLayout>
              </c:layout>
              <c:showVal val="1"/>
            </c:dLbl>
            <c:dLbl>
              <c:idx val="2"/>
              <c:layout>
                <c:manualLayout>
                  <c:x val="-1.4933730688158082E-3"/>
                  <c:y val="0.1833337707786526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567842.30000000005</c:v>
                </c:pt>
                <c:pt idx="1">
                  <c:v>574313.9</c:v>
                </c:pt>
                <c:pt idx="2">
                  <c:v>-6471.6</c:v>
                </c:pt>
              </c:numCache>
            </c:numRef>
          </c:val>
        </c:ser>
        <c:axId val="151890176"/>
        <c:axId val="151896064"/>
      </c:barChart>
      <c:catAx>
        <c:axId val="151890176"/>
        <c:scaling>
          <c:orientation val="minMax"/>
        </c:scaling>
        <c:axPos val="b"/>
        <c:tickLblPos val="nextTo"/>
        <c:crossAx val="151896064"/>
        <c:crosses val="autoZero"/>
        <c:auto val="1"/>
        <c:lblAlgn val="ctr"/>
        <c:lblOffset val="100"/>
      </c:catAx>
      <c:valAx>
        <c:axId val="1518960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1890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</a:t>
            </a:r>
            <a:r>
              <a:rPr lang="ru-RU" sz="2400" b="1" dirty="0" smtClean="0"/>
              <a:t>Решению Совета </a:t>
            </a:r>
            <a:r>
              <a:rPr lang="ru-RU" sz="2400" b="1" dirty="0" smtClean="0"/>
              <a:t>Фурмановского муниципального района </a:t>
            </a:r>
            <a:r>
              <a:rPr lang="ru-RU" sz="2400" b="1" dirty="0" smtClean="0"/>
              <a:t>от 27.08.2020 №84 «Об </a:t>
            </a:r>
            <a:r>
              <a:rPr lang="ru-RU" sz="2400" b="1" dirty="0" smtClean="0"/>
              <a:t>утверждении отчета об исполнении бюджета Фурмановского муниципального района за 201</a:t>
            </a:r>
            <a:r>
              <a:rPr lang="en-US" sz="2400" b="1" dirty="0" smtClean="0"/>
              <a:t>9</a:t>
            </a:r>
            <a:r>
              <a:rPr lang="ru-RU" sz="2400" b="1" dirty="0" smtClean="0"/>
              <a:t> год»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муниципального района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- 0,44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15 712,6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16 073,9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16 288,3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+ 214,4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+ 575,7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+ 391,4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+ 354,8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24 593,5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26 069,11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26 539,2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+ 470,09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+ 1945,7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3,788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+ 0,905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+ 0,467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428625" y="5085184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района на начало и конец 201</a:t>
            </a:r>
            <a:r>
              <a:rPr lang="en-US" dirty="0" smtClean="0"/>
              <a:t>9</a:t>
            </a:r>
            <a:r>
              <a:rPr lang="ru-RU" dirty="0" smtClean="0"/>
              <a:t> 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330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751397"/>
        </p:xfrm>
        <a:graphic>
          <a:graphicData uri="http://schemas.openxmlformats.org/drawingml/2006/table">
            <a:tbl>
              <a:tblPr/>
              <a:tblGrid>
                <a:gridCol w="2198673"/>
                <a:gridCol w="1000132"/>
                <a:gridCol w="928694"/>
                <a:gridCol w="435771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98 335,6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99 723,1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связи с увеличением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минимального размера оплаты труда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5 444,4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5 926,1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 предоставлен УФК по Ивановской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13 658,8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14 082,4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налог на вмененный доход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10 009,8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связан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в основном с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поступлением недоимки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по данному виду дохода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сельскохозяйственный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3 635,6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за счет увеличения количества налогоплательщиков, перешедших на патентную систему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добычу общераспространенных  полезных ископаемых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11 450,0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12 610,5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объемов добычи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полезных ископаемых ООО «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Хромцовский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карьер»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745,0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4 892,8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регистрируемых сделок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Задолженность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133 633,7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137 234,9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543945"/>
        </p:xfrm>
        <a:graphic>
          <a:graphicData uri="http://schemas.openxmlformats.org/drawingml/2006/table">
            <a:tbl>
              <a:tblPr/>
              <a:tblGrid>
                <a:gridCol w="2698739"/>
                <a:gridCol w="928694"/>
                <a:gridCol w="857256"/>
                <a:gridCol w="400052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собственности: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7 802,5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7 816,6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Сверх плана поступили платежи, взысканные в результате проведенной претензионной работы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Плата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 негативное воздействие на окружающую среду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140,6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 поступили платежи за размещение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отходов производства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31 598,3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31 182,5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выполнен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объем оказанных платных дополнительных образовательных услуг муниципальными образовательными школами района из-за частичной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невостребованности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данных услуг со стороны учащихся и их родителей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2 306,0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2 546,6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поступили доходы по имуществу от реализации нежилого здания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2 533,4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2 749,0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Увеличилось количество налагаемых штрафов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(плата по договорам на установку рекламной конструкции)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Заключено договоров на установку и эксплуатацию рекламной конструкции больше запланированного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44 452,5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44 519,8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501123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928694"/>
                <a:gridCol w="928694"/>
                <a:gridCol w="928694"/>
                <a:gridCol w="357190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79 465,2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75 540,8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-3 924,5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1 701,6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фонду оплаты труда и начислениям на оплату труда.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675,8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-47,8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44 366,0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42 195,2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-2 170,9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Экономия по фонду оплаты труда и начислениям на оплату труда 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связи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наличием вакансий и листков временной нетрудоспособности;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10 269,1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 начислениям на оплату труда в связи применением регрессивной шкалы при начислении взносов в ФСС и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ПФРФ.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-787,3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 в полном объеме израсходованы средства резервного фонда в связи с отсутствием обращений о выделении средств на непредвиденные расходы и ликвидацию последствий стихийных бедствий.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21 655,6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20 762,3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-893,3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 результатам конкурсных процедур, экономия топливно-энергетических ресурсов</a:t>
                      </a: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75492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04664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645024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609329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908720"/>
          <a:ext cx="871543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заключения контрактов методом сопоставления рыночных цен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51520" y="4077072"/>
          <a:ext cx="8715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101,6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рыболовство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4 446,8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26064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580526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1" y="764704"/>
          <a:ext cx="87154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26 968,3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24 033,8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-2 934,5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20 571,0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-2 934,5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462,8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3 462,8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3068960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440 876,5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436 598,7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-4 277,8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187 407,7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-1 862,7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177 415,3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176 558,3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-857,0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47 770,4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24 422,5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884,2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-1 538,3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551723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14282" y="785794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14282" y="3143248"/>
          <a:ext cx="8715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11 884,2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699,6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21429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715436" cy="332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784"/>
                <a:gridCol w="1205326"/>
                <a:gridCol w="1205326"/>
              </a:tblGrid>
              <a:tr h="70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 в том числе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437 957,3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433 714,1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«Дошкольное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184 558,5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182 792,3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«Общее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174 508,2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173 691,4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«Дополнительное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«Предоставление мер социальной поддержки»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«Реализация муниципальным учреждением отделом образования полномочий органов местного самоуправления в сфере образования»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24 817,2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23 341,4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отдыха и занятости детей в каникулярное время»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2 578,5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2 573,1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«Создание безопасных условий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4 021,3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3 903,9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1 059,6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«Освоение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этапов спортивной подготовки»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715437" cy="80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782"/>
                <a:gridCol w="1058885"/>
                <a:gridCol w="1058885"/>
                <a:gridCol w="105888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факт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5 092,2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286124"/>
            <a:ext cx="8503920" cy="285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ru-RU" sz="1400" dirty="0" smtClean="0"/>
              <a:t>Исполнение </a:t>
            </a:r>
            <a:r>
              <a:rPr lang="ru-RU" sz="1400" dirty="0" err="1" smtClean="0"/>
              <a:t>ц</a:t>
            </a:r>
            <a:r>
              <a:rPr lang="x-none" sz="1400" smtClean="0"/>
              <a:t>елевы</a:t>
            </a:r>
            <a:r>
              <a:rPr lang="ru-RU" sz="1400" dirty="0" err="1" smtClean="0"/>
              <a:t>х</a:t>
            </a:r>
            <a:r>
              <a:rPr lang="ru-RU" sz="1400" dirty="0" smtClean="0"/>
              <a:t> индикаторов (</a:t>
            </a:r>
            <a:r>
              <a:rPr lang="x-none" sz="1400" smtClean="0"/>
              <a:t>показател</a:t>
            </a:r>
            <a:r>
              <a:rPr lang="ru-RU" sz="1400" dirty="0" smtClean="0"/>
              <a:t>ей)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  <p:sp>
        <p:nvSpPr>
          <p:cNvPr id="7" name="TextBox 1"/>
          <p:cNvSpPr txBox="1"/>
          <p:nvPr/>
        </p:nvSpPr>
        <p:spPr>
          <a:xfrm>
            <a:off x="6929454" y="13441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2786058"/>
            <a:ext cx="850392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1100" b="1" dirty="0" smtClean="0"/>
              <a:t>Не полное освоение выделенных средств объясняется  пропусками по болезни и карантинными мероприятиями.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3571876"/>
          <a:ext cx="8750205" cy="304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9735"/>
                <a:gridCol w="437510"/>
                <a:gridCol w="656266"/>
                <a:gridCol w="583347"/>
                <a:gridCol w="58334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269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80-100%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образовательными программами в организациях дополнительного образования (с учетом учреждений культуры)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4290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0" y="1484889"/>
          <a:ext cx="8643999" cy="11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6"/>
                <a:gridCol w="1857388"/>
                <a:gridCol w="1928825"/>
              </a:tblGrid>
              <a:tr h="394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участие в коллективах самодеятельного народного творчества»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738881"/>
          <a:ext cx="8572560" cy="134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857388"/>
                <a:gridCol w="1714512"/>
                <a:gridCol w="2143140"/>
              </a:tblGrid>
              <a:tr h="2716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80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000108"/>
          <a:ext cx="8715438" cy="462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1"/>
                <a:gridCol w="2857520"/>
                <a:gridCol w="2643207"/>
              </a:tblGrid>
              <a:tr h="36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5389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программы   - всего.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49 619,1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47 450,2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деятельности администрации Фурмановского муниципального района, ее структурных подразделений и органов»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47 785,6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45 729,7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3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«Открытая информационная политика»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и проведение мероприятий, связанных с государственными и муниципальными праздниками, юбилейными и памятными датами»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«Кадры администрации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"Улучшение условий и охрана труда в администрации Фурмановского муниципального района и ее структурных подразделениях"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14554"/>
          <a:ext cx="8715435" cy="438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714380"/>
                <a:gridCol w="714380"/>
                <a:gridCol w="642942"/>
                <a:gridCol w="785817"/>
              </a:tblGrid>
              <a:tr h="1365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491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органов местного самоуправления, эффективное решение вопросов местного значения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97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0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культурных и исторических традиций Фурмановского муниципального района, организация культурного досуга жителей  муниципального образования.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4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  муниципальных служащих, в системе местного самоуправления, с целью увеличить процент населения удовлетворенного деятельностью  администрации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1681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00808"/>
          <a:ext cx="8715438" cy="14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2 836,2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836,2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9544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600"/>
          <a:ext cx="8715435" cy="215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недвижимого имущества (за исключением земельных участков), права на которые зарегистрированы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использования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от сдачи в аренду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2 966,4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доходов от приватизации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89210"/>
          <a:ext cx="8715438" cy="209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и распоряжение земельными ресурсами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кадастровые работы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293096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045" y="4509120"/>
          <a:ext cx="8715435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поступлений в бюджет доходов от передачи в аренду земельных участков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5 073,9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продажи земельных участков, платы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 увеличение площади земельных участков в результате перераспределения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3 543,9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3 680,7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земельных участков, сформированных с целью реализации Закона Ивановской области от 31.12.2002 №111-ОЗ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36802" y="13441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498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573016"/>
          <a:ext cx="8715435" cy="3045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500198"/>
                <a:gridCol w="1143008"/>
                <a:gridCol w="785818"/>
                <a:gridCol w="78581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полноты охвата населения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оповещения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уровня правонарушений на улицах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общественных местах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населения, которое  может быть размещено в пунктах временного размещения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Укомплектованность мест массового отдыха населения у воды средствами спасения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обеспеченности работников органов местного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самоуправления и муниципальных учреждений средствами индивидуальной защиты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объемов запасов материальных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средств для нужд гражданской обороны и защиты населения при возникновении ЧС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нормативных затрат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66600"/>
          <a:ext cx="8715438" cy="134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928826"/>
                <a:gridCol w="2286017"/>
              </a:tblGrid>
              <a:tr h="446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1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62392"/>
          <a:ext cx="8715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500068"/>
                <a:gridCol w="928694"/>
                <a:gridCol w="714380"/>
                <a:gridCol w="6429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автомобильных дорог общего пользования местного значения на которых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проведены ремонтные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5,9277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8" cy="215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1714512"/>
                <a:gridCol w="1643076"/>
              </a:tblGrid>
              <a:tr h="489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«Квалифицированные кадры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«Создание системы адаптации и реабилитации инвалидов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«Поддержка социально ориентированных некоммерческих организаций, осуществляющих деятельность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Фурмановский</a:t>
            </a:r>
            <a:r>
              <a:rPr lang="ru-RU" dirty="0" smtClean="0">
                <a:solidFill>
                  <a:schemeClr val="accent1"/>
                </a:solidFill>
              </a:rPr>
              <a:t>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201</a:t>
            </a:r>
            <a:r>
              <a:rPr lang="en-US" dirty="0" smtClean="0"/>
              <a:t>8</a:t>
            </a:r>
            <a:r>
              <a:rPr lang="ru-RU" dirty="0" smtClean="0"/>
              <a:t> года составляет 4</a:t>
            </a:r>
            <a:r>
              <a:rPr lang="en-US" dirty="0" smtClean="0"/>
              <a:t>0174</a:t>
            </a:r>
            <a:r>
              <a:rPr lang="ru-RU" dirty="0" smtClean="0"/>
              <a:t> человек, в том числе городское – </a:t>
            </a:r>
            <a:r>
              <a:rPr lang="en-US" dirty="0" smtClean="0"/>
              <a:t>33905</a:t>
            </a:r>
            <a:r>
              <a:rPr lang="ru-RU" dirty="0" smtClean="0"/>
              <a:t> человек, сельское – </a:t>
            </a:r>
            <a:r>
              <a:rPr lang="en-US" dirty="0" smtClean="0"/>
              <a:t>6269</a:t>
            </a:r>
            <a:r>
              <a:rPr lang="ru-RU" dirty="0" smtClean="0"/>
              <a:t>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857364"/>
          <a:ext cx="871544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2"/>
                <a:gridCol w="1785950"/>
                <a:gridCol w="785818"/>
                <a:gridCol w="78582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 Фурмановского муниципального района, вовлечённых в деятельность социально ориентированных некоммерческих организаций (% от общей численности населения района)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 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29616"/>
          <a:ext cx="8715438" cy="158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5"/>
                <a:gridCol w="1785950"/>
                <a:gridCol w="1357323"/>
              </a:tblGrid>
              <a:tr h="475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9 810,7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9 016,0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бюджетного процесса»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финансирования непредвиденных расходов районного бюджета»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71475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000504"/>
          <a:ext cx="8715438" cy="160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130"/>
                <a:gridCol w="1440568"/>
                <a:gridCol w="936369"/>
                <a:gridCol w="93637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объема муниципального долга (за вычетом бюджетных кредитов) к доходам районного бюджета (без учета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просроченной кредиторской задолженности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жильем, населения Фурмановского муниципального района»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80728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19 504,0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16 616,6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жильем молодых семей»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1 695,9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1 695,9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«Государственная и муниципальная поддержка граждан в сфере ипотечного жилищного кредитования»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1 292,1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1 292,1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«Приобретение жилья для детей-сирот и детей, оставшихся без попечения родителей»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3 322,4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3 318,3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«Стимулирование развития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514,3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«Развитие газификации Фурмановского муниципального района»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10 016,3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6290" y="3872056"/>
          <a:ext cx="8678198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858"/>
                <a:gridCol w="510484"/>
                <a:gridCol w="729260"/>
                <a:gridCol w="729260"/>
                <a:gridCol w="65633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жилого помещения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 получивших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свидетельство о предоставлении субсидий на оплату первоначального взноса при получении ипотечного жилищного кредита (на погашение основной суммы долга и уплату процентов по ипотечному жилищному кредиту (в том числе рефинансированному))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8 784,4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«Повышение качества и доступности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предоставления государственных и муниципальных услуг на базе МКУ «МФЦ»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8 754,4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662392"/>
          <a:ext cx="871544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500068"/>
                <a:gridCol w="928694"/>
                <a:gridCol w="714380"/>
                <a:gridCol w="6429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имеющих доступ к получению государственных и муниципальных услуг,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принципу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специалистов, работающих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муниципальной услуги (с момента отметки о посещении организации до момента приема заявителем)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заявителей, удовлетворенных качеством предоставления на базе МФЦ государственных и муниципальных услуг, от общего числа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34400" cy="45085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«Субсидирование для предоставления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коммунальных услуг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010888"/>
          <a:ext cx="8678198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403"/>
                <a:gridCol w="856939"/>
                <a:gridCol w="729260"/>
                <a:gridCol w="729260"/>
                <a:gridCol w="65633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53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3 181,8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2 910,4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территорий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общего пользования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2 353,8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2 082,4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715436" cy="127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854"/>
                <a:gridCol w="914796"/>
                <a:gridCol w="852019"/>
                <a:gridCol w="692267"/>
                <a:gridCol w="674500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свалок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куб.м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4 692,5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отремонтированных колодцев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527175"/>
          <a:ext cx="8678199" cy="3206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77"/>
                <a:gridCol w="934088"/>
                <a:gridCol w="862234"/>
              </a:tblGrid>
              <a:tr h="53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Контрольно-счетная комиссия Фурмановского муниципального района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446,4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1 444,7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общерайонные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149,1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3 016,4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бюджетам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организациям транспорта, осуществляющим транспортное обслуживание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275,5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сфере 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4 924,2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4 890,3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государственных полномочий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925,8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трансферты из бюджетов поселений на осуществление переданных полномочий по вопросам местного значения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285720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785926"/>
          <a:ext cx="8643999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1928826"/>
                <a:gridCol w="16430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2 834,1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2 830,4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736</TotalTime>
  <Words>4203</Words>
  <Application>Microsoft Office PowerPoint</Application>
  <PresentationFormat>Экран (4:3)</PresentationFormat>
  <Paragraphs>990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«Бюджет для граждан» к Решению Совета Фурмановского муниципального района от 27.08.2020 №84 «Об утверждении отчета об исполнении бюджета Фурмановского муниципального района за 2019 год»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Сведения о прогнозируемых и фактических значениях социально – экономического развития Фурмановского муниципального района 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Расходы по разделам и подразделам классификации расходов бюджета</vt:lpstr>
      <vt:lpstr>Слайд 17</vt:lpstr>
      <vt:lpstr>Слайд 18</vt:lpstr>
      <vt:lpstr>Слайд 19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«Обеспечение доступным и комфортным жильем, населения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«Забота и поддержка»</vt:lpstr>
      <vt:lpstr>Муниципальная программа «Благоустройство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254</cp:revision>
  <dcterms:created xsi:type="dcterms:W3CDTF">2016-06-22T11:14:51Z</dcterms:created>
  <dcterms:modified xsi:type="dcterms:W3CDTF">2020-09-18T07:54:55Z</dcterms:modified>
</cp:coreProperties>
</file>