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5" r:id="rId12"/>
    <p:sldId id="283" r:id="rId13"/>
    <p:sldId id="284" r:id="rId14"/>
    <p:sldId id="275" r:id="rId15"/>
    <p:sldId id="286" r:id="rId16"/>
    <p:sldId id="289" r:id="rId17"/>
    <p:sldId id="328" r:id="rId18"/>
    <p:sldId id="327" r:id="rId19"/>
    <p:sldId id="279" r:id="rId20"/>
    <p:sldId id="290" r:id="rId21"/>
    <p:sldId id="265" r:id="rId22"/>
    <p:sldId id="291" r:id="rId23"/>
    <p:sldId id="292" r:id="rId24"/>
    <p:sldId id="293" r:id="rId25"/>
    <p:sldId id="294" r:id="rId26"/>
    <p:sldId id="325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12" r:id="rId36"/>
    <p:sldId id="313" r:id="rId37"/>
    <p:sldId id="303" r:id="rId38"/>
    <p:sldId id="304" r:id="rId39"/>
    <p:sldId id="314" r:id="rId40"/>
    <p:sldId id="305" r:id="rId41"/>
    <p:sldId id="315" r:id="rId42"/>
    <p:sldId id="316" r:id="rId43"/>
    <p:sldId id="306" r:id="rId44"/>
    <p:sldId id="307" r:id="rId45"/>
    <p:sldId id="319" r:id="rId46"/>
    <p:sldId id="317" r:id="rId47"/>
    <p:sldId id="308" r:id="rId48"/>
    <p:sldId id="309" r:id="rId49"/>
    <p:sldId id="321" r:id="rId50"/>
    <p:sldId id="322" r:id="rId51"/>
    <p:sldId id="323" r:id="rId52"/>
    <p:sldId id="324" r:id="rId53"/>
    <p:sldId id="329" r:id="rId54"/>
    <p:sldId id="310" r:id="rId55"/>
    <p:sldId id="311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5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842013,9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944444444444468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829520.6</c:v>
                </c:pt>
                <c:pt idx="1">
                  <c:v>918693.3</c:v>
                </c:pt>
                <c:pt idx="2">
                  <c:v>89190.7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929532,5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8888888888889358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929532.5</c:v>
                </c:pt>
                <c:pt idx="1">
                  <c:v>970469</c:v>
                </c:pt>
                <c:pt idx="2">
                  <c:v>40936.5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66666666666669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550,2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867461376316792E-3"/>
                  <c:y val="0.32222222222222496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893900.3</c:v>
                </c:pt>
                <c:pt idx="1">
                  <c:v>907972.1</c:v>
                </c:pt>
                <c:pt idx="2">
                  <c:v>14071.8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80555555555555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586950,1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475637997287267E-17"/>
                  <c:y val="0.2972222222222226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668648.1</c:v>
                </c:pt>
                <c:pt idx="1">
                  <c:v>671863.3</c:v>
                </c:pt>
                <c:pt idx="2">
                  <c:v>3215.2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8888888888895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557798,3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933730688158212E-3"/>
                  <c:y val="0.2861111111111110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654053</c:v>
                </c:pt>
                <c:pt idx="1">
                  <c:v>657932.69999999995</c:v>
                </c:pt>
                <c:pt idx="2">
                  <c:v>3879.7</c:v>
                </c:pt>
              </c:numCache>
            </c:numRef>
          </c:val>
        </c:ser>
        <c:axId val="138449280"/>
        <c:axId val="138450816"/>
      </c:barChart>
      <c:catAx>
        <c:axId val="138449280"/>
        <c:scaling>
          <c:orientation val="minMax"/>
        </c:scaling>
        <c:axPos val="b"/>
        <c:tickLblPos val="nextTo"/>
        <c:crossAx val="138450816"/>
        <c:crosses val="autoZero"/>
        <c:auto val="1"/>
        <c:lblAlgn val="ctr"/>
        <c:lblOffset val="100"/>
      </c:catAx>
      <c:valAx>
        <c:axId val="138450816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3844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155865581372484"/>
          <c:y val="0.30662839020122534"/>
          <c:w val="9.9481105773380346E-2"/>
          <c:h val="0.36452099737532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94444444444447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143285,6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23219,9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93373068815816E-3"/>
                  <c:y val="0.316666666666669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224 127,1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sz="1200" smtClean="0"/>
                      <a:t>16791,1</a:t>
                    </a:r>
                    <a:endParaRPr lang="en-US" sz="1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168537.1</c:v>
                </c:pt>
                <c:pt idx="1">
                  <c:v>44776.800000000003</c:v>
                </c:pt>
                <c:pt idx="2" formatCode="#,##0.00">
                  <c:v>228879.2</c:v>
                </c:pt>
                <c:pt idx="3">
                  <c:v>16791.099999999999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55555555555555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127075,9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8195,6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9867461376316142E-3"/>
                  <c:y val="0.269444444444444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101 045,7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9734922752632431E-3"/>
                  <c:y val="-3.6111111111111163E-2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sz="1200" dirty="0" smtClean="0"/>
                      <a:t>16791,1</a:t>
                    </a:r>
                    <a:endParaRPr lang="en-US" sz="1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131062.2</c:v>
                </c:pt>
                <c:pt idx="1">
                  <c:v>26439.7</c:v>
                </c:pt>
                <c:pt idx="2" formatCode="#,##0.00">
                  <c:v>101003.5</c:v>
                </c:pt>
                <c:pt idx="3">
                  <c:v>16791.099999999999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-1.493373068815816E-3"/>
                  <c:y val="0.350000000000000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131062,2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965,6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0.316666666666669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</a:t>
                    </a:r>
                    <a:r>
                      <a:rPr lang="ru-RU" baseline="0" dirty="0" smtClean="0"/>
                      <a:t> 855,7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sz="1200" smtClean="0"/>
                      <a:t>3354,5</a:t>
                    </a:r>
                    <a:endParaRPr lang="en-US" sz="1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128060.1</c:v>
                </c:pt>
                <c:pt idx="1">
                  <c:v>18671</c:v>
                </c:pt>
                <c:pt idx="2" formatCode="#,##0.00">
                  <c:v>100962.8</c:v>
                </c:pt>
                <c:pt idx="3">
                  <c:v>16791.099999999999</c:v>
                </c:pt>
              </c:numCache>
            </c:numRef>
          </c:val>
        </c:ser>
        <c:axId val="178563328"/>
        <c:axId val="178720768"/>
      </c:barChart>
      <c:catAx>
        <c:axId val="178563328"/>
        <c:scaling>
          <c:orientation val="minMax"/>
        </c:scaling>
        <c:axPos val="b"/>
        <c:tickLblPos val="nextTo"/>
        <c:crossAx val="178720768"/>
        <c:crosses val="autoZero"/>
        <c:auto val="1"/>
        <c:lblAlgn val="ctr"/>
        <c:lblOffset val="100"/>
      </c:catAx>
      <c:valAx>
        <c:axId val="178720768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78563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5.9734922752632371E-3"/>
                  <c:y val="0.333333333333333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567842,3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94444444444446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564564.6</c:v>
                </c:pt>
                <c:pt idx="1">
                  <c:v>586236.69999999995</c:v>
                </c:pt>
                <c:pt idx="2">
                  <c:v>21672.1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4.4801192064474341E-3"/>
                  <c:y val="0.308333333333333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613193,2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888888888888936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613193.19999999995</c:v>
                </c:pt>
                <c:pt idx="1">
                  <c:v>629070.1</c:v>
                </c:pt>
                <c:pt idx="2">
                  <c:v>15876.9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66666666666669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574036,1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867461376316684E-3"/>
                  <c:y val="0.3222222222222250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625596.6</c:v>
                </c:pt>
                <c:pt idx="1">
                  <c:v>625596.6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80555555555555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421866,6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4756379972872263E-17"/>
                  <c:y val="0.3222222222222222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444054.7</c:v>
                </c:pt>
                <c:pt idx="1">
                  <c:v>444054.7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8888888888895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404685,3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33333333333333337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435932.3</c:v>
                </c:pt>
                <c:pt idx="1">
                  <c:v>438934.4</c:v>
                </c:pt>
                <c:pt idx="2">
                  <c:v>3002.1</c:v>
                </c:pt>
              </c:numCache>
            </c:numRef>
          </c:val>
        </c:ser>
        <c:axId val="175680128"/>
        <c:axId val="177590656"/>
      </c:barChart>
      <c:catAx>
        <c:axId val="175680128"/>
        <c:scaling>
          <c:orientation val="minMax"/>
        </c:scaling>
        <c:axPos val="b"/>
        <c:tickLblPos val="nextTo"/>
        <c:crossAx val="177590656"/>
        <c:crosses val="autoZero"/>
        <c:auto val="1"/>
        <c:lblAlgn val="ctr"/>
        <c:lblOffset val="100"/>
      </c:catAx>
      <c:valAx>
        <c:axId val="177590656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75680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137234.9</c:v>
                </c:pt>
                <c:pt idx="1">
                  <c:v>130836.5</c:v>
                </c:pt>
                <c:pt idx="2">
                  <c:v>131536</c:v>
                </c:pt>
                <c:pt idx="3">
                  <c:v>133304.29999999999</c:v>
                </c:pt>
                <c:pt idx="4">
                  <c:v>134915.5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44519.8</c:v>
                </c:pt>
                <c:pt idx="1">
                  <c:v>28550.2</c:v>
                </c:pt>
                <c:pt idx="2">
                  <c:v>35076.300000000003</c:v>
                </c:pt>
                <c:pt idx="3">
                  <c:v>35453.9</c:v>
                </c:pt>
                <c:pt idx="4">
                  <c:v>36531.800000000003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386087.6</c:v>
                </c:pt>
                <c:pt idx="1">
                  <c:v>453806.5</c:v>
                </c:pt>
                <c:pt idx="2">
                  <c:v>458984.2</c:v>
                </c:pt>
                <c:pt idx="3">
                  <c:v>275296.5</c:v>
                </c:pt>
                <c:pt idx="4">
                  <c:v>264485</c:v>
                </c:pt>
              </c:numCache>
            </c:numRef>
          </c:val>
        </c:ser>
        <c:marker val="1"/>
        <c:axId val="177462272"/>
        <c:axId val="177460736"/>
      </c:lineChart>
      <c:valAx>
        <c:axId val="17746073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77462272"/>
        <c:crosses val="autoZero"/>
        <c:crossBetween val="between"/>
      </c:valAx>
      <c:catAx>
        <c:axId val="177462272"/>
        <c:scaling>
          <c:orientation val="minMax"/>
        </c:scaling>
        <c:axPos val="b"/>
        <c:numFmt formatCode="General" sourceLinked="1"/>
        <c:tickLblPos val="nextTo"/>
        <c:crossAx val="177460736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dLbl>
              <c:idx val="0"/>
              <c:layout>
                <c:manualLayout>
                  <c:x val="-0.14238764749000971"/>
                  <c:y val="-0.1089362211388278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102 528,8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1.1354756331134285E-2"/>
                  <c:y val="1.2669343929105912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7007,8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4.3062873897519574E-2"/>
                  <c:y val="-6.7012570498702854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15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2.2832659431084631E-2"/>
                  <c:y val="-2.740055026565675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3900,0</a:t>
                    </a:r>
                    <a:endParaRPr lang="en-US" sz="1100" dirty="0"/>
                  </a:p>
                </c:rich>
              </c:tx>
              <c:spPr/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12600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7.6967581754983444E-2"/>
                  <c:y val="2.3931619636741883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0.12206105317916342"/>
                  <c:y val="-3.7518827598390751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  <c:pt idx="6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101310.7</c:v>
                </c:pt>
                <c:pt idx="1">
                  <c:v>6480.3</c:v>
                </c:pt>
                <c:pt idx="2">
                  <c:v>15</c:v>
                </c:pt>
                <c:pt idx="3">
                  <c:v>3700</c:v>
                </c:pt>
                <c:pt idx="4">
                  <c:v>11800</c:v>
                </c:pt>
                <c:pt idx="5">
                  <c:v>4800</c:v>
                </c:pt>
                <c:pt idx="6">
                  <c:v>3430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402E-3"/>
          <c:y val="0.68835111217150813"/>
          <c:w val="0.86239530869452252"/>
          <c:h val="0.28891744871484915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14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188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6361.7</c:v>
                </c:pt>
                <c:pt idx="1">
                  <c:v>122.3</c:v>
                </c:pt>
                <c:pt idx="2">
                  <c:v>27200</c:v>
                </c:pt>
                <c:pt idx="3">
                  <c:v>1100</c:v>
                </c:pt>
                <c:pt idx="4">
                  <c:v>188.3</c:v>
                </c:pt>
                <c:pt idx="5">
                  <c:v>104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21396682419902094"/>
          <c:y val="0.72522796612342288"/>
          <c:w val="0.74029530906822361"/>
          <c:h val="0.2584917915103450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dLbl>
              <c:idx val="0"/>
              <c:layout>
                <c:manualLayout>
                  <c:x val="-0.133854673571209"/>
                  <c:y val="-0.11457958919597158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102 528,8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1.0577380530136437E-2"/>
                  <c:y val="1.56106020899638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7007,8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2.4638149960984606E-2"/>
                  <c:y val="-2.5385251311945732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15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1.7036816343902961E-2"/>
                  <c:y val="-3.7775214518648299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3900,0</a:t>
                    </a:r>
                    <a:endParaRPr lang="en-US" sz="1100" dirty="0"/>
                  </a:p>
                </c:rich>
              </c:tx>
              <c:spPr/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12600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7.2162871532950354E-2"/>
                  <c:y val="-1.49736222119111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0.12206105317916342"/>
                  <c:y val="-3.7518827598390751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  <c:pt idx="6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101613.3</c:v>
                </c:pt>
                <c:pt idx="1">
                  <c:v>6770.2</c:v>
                </c:pt>
                <c:pt idx="2">
                  <c:v>15</c:v>
                </c:pt>
                <c:pt idx="3">
                  <c:v>3860</c:v>
                </c:pt>
                <c:pt idx="4">
                  <c:v>12500</c:v>
                </c:pt>
                <c:pt idx="5">
                  <c:v>4910</c:v>
                </c:pt>
                <c:pt idx="6">
                  <c:v>3635.8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407E-3"/>
          <c:y val="0.68835111217150824"/>
          <c:w val="0.85793875765529404"/>
          <c:h val="0.28891744871484926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17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193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6615</c:v>
                </c:pt>
                <c:pt idx="1">
                  <c:v>125.6</c:v>
                </c:pt>
                <c:pt idx="2">
                  <c:v>27352</c:v>
                </c:pt>
                <c:pt idx="3">
                  <c:v>1060</c:v>
                </c:pt>
                <c:pt idx="4">
                  <c:v>197.3</c:v>
                </c:pt>
                <c:pt idx="5">
                  <c:v>104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140633946655527"/>
          <c:y val="0.68995410766325105"/>
          <c:w val="0.77285579380068958"/>
          <c:h val="0.30733251860904404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1</a:t>
                    </a:r>
                    <a:r>
                      <a:rPr lang="ru-RU" smtClean="0"/>
                      <a:t>02 528,8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033014116478684E-2"/>
                  <c:y val="1.5112291444741435E-2"/>
                </c:manualLayout>
              </c:layout>
              <c:tx>
                <c:rich>
                  <a:bodyPr/>
                  <a:lstStyle/>
                  <a:p>
                    <a:r>
                      <a:rPr lang="ru-RU" sz="1100" smtClean="0"/>
                      <a:t>7</a:t>
                    </a:r>
                    <a:r>
                      <a:rPr lang="ru-RU" smtClean="0"/>
                      <a:t>007,8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8419048970230081E-2"/>
                  <c:y val="-1.5443749714084071E-2"/>
                </c:manualLayout>
              </c:layout>
              <c:tx>
                <c:rich>
                  <a:bodyPr/>
                  <a:lstStyle/>
                  <a:p>
                    <a:r>
                      <a:rPr lang="ru-RU" sz="1100" smtClean="0"/>
                      <a:t>1</a:t>
                    </a:r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036816343902961E-2"/>
                  <c:y val="-3.7775214518648299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3</a:t>
                    </a:r>
                    <a:r>
                      <a:rPr lang="ru-RU" dirty="0" smtClean="0"/>
                      <a:t>900,0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1</a:t>
                    </a:r>
                    <a:r>
                      <a:rPr lang="ru-RU" dirty="0" smtClean="0"/>
                      <a:t>2600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7.6967581754983458E-2"/>
                  <c:y val="2.3931619636741883E-2"/>
                </c:manualLayout>
              </c:layout>
              <c:showVal val="1"/>
            </c:dLbl>
            <c:dLbl>
              <c:idx val="6"/>
              <c:layout>
                <c:manualLayout>
                  <c:x val="0.12206105317916342"/>
                  <c:y val="-3.7518827598390751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  <c:pt idx="6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102528.8</c:v>
                </c:pt>
                <c:pt idx="1">
                  <c:v>7007.8</c:v>
                </c:pt>
                <c:pt idx="2">
                  <c:v>15</c:v>
                </c:pt>
                <c:pt idx="3">
                  <c:v>3900</c:v>
                </c:pt>
                <c:pt idx="4">
                  <c:v>12600</c:v>
                </c:pt>
                <c:pt idx="5">
                  <c:v>5010</c:v>
                </c:pt>
                <c:pt idx="6">
                  <c:v>3853.9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407E-3"/>
          <c:y val="0.68835111217150824"/>
          <c:w val="0.85793875765529404"/>
          <c:h val="0.28891744871484926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17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193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6686.5</c:v>
                </c:pt>
                <c:pt idx="1">
                  <c:v>129</c:v>
                </c:pt>
                <c:pt idx="2">
                  <c:v>28325</c:v>
                </c:pt>
                <c:pt idx="3">
                  <c:v>1090</c:v>
                </c:pt>
                <c:pt idx="4">
                  <c:v>197.3</c:v>
                </c:pt>
                <c:pt idx="5">
                  <c:v>104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140633946655527"/>
          <c:y val="0.69266748139095657"/>
          <c:w val="0.77285579380068958"/>
          <c:h val="0.30733251860904404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/>
              </a:solidFill>
            </a:rPr>
            <a:t>В тысячах рублей</a:t>
          </a:r>
          <a:endParaRPr lang="ru-RU" sz="1400" b="1" dirty="0">
            <a:solidFill>
              <a:srgbClr val="D16349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Решению Совета Фурмановского муниципального района от 17.12.2020г №137 «О бюджете Фурмановского муниципального района на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1 год и на плановый период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2 и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3 годов»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Бюджетная и налоговая политика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Бюджетная политика Фурмановского муниципального района направлена на обеспечение сбалансированности бюджета, обеспечение отсутствия муниципального долга.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расходов бюджетная политика направлена: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обеспечение равного доступа населения к социальным услугам в сфере образования, культуры и спорта;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повышение качества предоставляемых услуг;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оптимизацию расходов бюджета, обеспечение режима эффективного и экономного расходования средств;</a:t>
            </a:r>
          </a:p>
          <a:p>
            <a:pPr indent="432000" algn="just">
              <a:lnSpc>
                <a:spcPct val="120000"/>
              </a:lnSpc>
              <a:buNone/>
            </a:pPr>
            <a:endParaRPr lang="ru-RU" dirty="0" smtClean="0"/>
          </a:p>
          <a:p>
            <a:pPr indent="432000" algn="just">
              <a:lnSpc>
                <a:spcPct val="120000"/>
              </a:lnSpc>
              <a:buNone/>
            </a:pPr>
            <a:r>
              <a:rPr lang="ru-RU" b="1" dirty="0" smtClean="0"/>
              <a:t>Основными направлениями налоговой политики являются: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совершенствование системы взаимодействия органов исполнительной власти Фурмановского муниципального района,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продолжение политики обоснованности и эффективности предоставления налоговых льгот;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взаимодействие с налогоплательщиками, осуществляющими свою деятельность на территории Фурмановского муниципального района, в целях обеспечения своевременного и полного выполнения ими налоговых обязательств по уплате налогов в бюджеты всех уровней.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484784"/>
          <a:ext cx="8504237" cy="3768090"/>
        </p:xfrm>
        <a:graphic>
          <a:graphicData uri="http://schemas.openxmlformats.org/drawingml/2006/table">
            <a:tbl>
              <a:tblPr/>
              <a:tblGrid>
                <a:gridCol w="2232248"/>
                <a:gridCol w="1440160"/>
                <a:gridCol w="902767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среднем за год,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24 593,5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26 069,11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27 502,91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29 125,58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30 873,12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инвестиций (в основной капитал)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кв.м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общей площади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251520" y="5301208"/>
            <a:ext cx="8715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pPr algn="just"/>
            <a:r>
              <a:rPr lang="ru-RU" sz="1600" dirty="0"/>
              <a:t>Муниципальный долг Фурмановского района в </a:t>
            </a:r>
            <a:r>
              <a:rPr lang="ru-RU" sz="1600" dirty="0" smtClean="0"/>
              <a:t>2019 </a:t>
            </a:r>
            <a:r>
              <a:rPr lang="ru-RU" sz="1600" dirty="0"/>
              <a:t>и </a:t>
            </a:r>
            <a:r>
              <a:rPr lang="ru-RU" sz="1600" dirty="0" smtClean="0"/>
              <a:t>2020 </a:t>
            </a:r>
            <a:r>
              <a:rPr lang="ru-RU" sz="1600" dirty="0"/>
              <a:t>году отсутствовал. В </a:t>
            </a:r>
            <a:r>
              <a:rPr lang="ru-RU" sz="1600" dirty="0" smtClean="0"/>
              <a:t>2021 </a:t>
            </a:r>
            <a:r>
              <a:rPr lang="ru-RU" sz="1600" dirty="0"/>
              <a:t>- </a:t>
            </a:r>
            <a:r>
              <a:rPr lang="ru-RU" sz="1600" dirty="0" smtClean="0"/>
              <a:t>20</a:t>
            </a:r>
            <a:r>
              <a:rPr lang="en-US" sz="1600" dirty="0" smtClean="0"/>
              <a:t>2</a:t>
            </a:r>
            <a:r>
              <a:rPr lang="ru-RU" sz="1600" dirty="0" smtClean="0"/>
              <a:t>3 </a:t>
            </a:r>
            <a:r>
              <a:rPr lang="ru-RU" sz="1600" dirty="0"/>
              <a:t>годах также не планируется осуществление муниципальных заимствований и осуществление расходов по обслуживанию муниципального долга.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chemeClr val="accent1"/>
                </a:solidFill>
              </a:rPr>
              <a:t>Объем и структура доходов бюджета Фурмановского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783085"/>
          <a:ext cx="8504238" cy="4515966"/>
        </p:xfrm>
        <a:graphic>
          <a:graphicData uri="http://schemas.openxmlformats.org/drawingml/2006/table">
            <a:tbl>
              <a:tblPr/>
              <a:tblGrid>
                <a:gridCol w="3694311"/>
                <a:gridCol w="936104"/>
                <a:gridCol w="1080120"/>
                <a:gridCol w="1008112"/>
                <a:gridCol w="936104"/>
                <a:gridCol w="8494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 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567 842,3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613 193,2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625 596,5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444 054,7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435 932,3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181 754,7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159 386,7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166 612,3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168 758,2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171 447,3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137 234,9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130 836,5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131 536,0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133 304,3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134 915,5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44 519,8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28 550,2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35 076,3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35 453,9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36 531,8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386 087,6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453 806,5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458 984,2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275 296,5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264 485,0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151 076,4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169 237,6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168 537,1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131 062,2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128 060,1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24 389,9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48 467,0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44 776,8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26 439,7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18 671,0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210 465,6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230 787,9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228 879,2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101 003,5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100 962,8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4729,2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16 791,1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бюджетов муниципальных районов от возврата прочих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141277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2021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2023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2500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25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484784"/>
          <a:ext cx="8504238" cy="506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389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(факт)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(план)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137 234,9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130 836,5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131 536,0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133 304,3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134 915,5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физических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99 723,1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95 908,0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101 310,7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101 613,3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102 528,8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0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5 926,1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6 135,5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6 480,3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6 770,2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7 007,8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налоги 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14 082,4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12 428,0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7 145,0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7 510,8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7 768,9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налог на вмененный доход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10 197,8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9600,0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-налог, взимаемый в связи с применением упрощенной системы налогообложения</a:t>
                      </a:r>
                      <a:endParaRPr lang="ru-RU" sz="1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3 635,8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3 853,9</a:t>
                      </a:r>
                    </a:p>
                  </a:txBody>
                  <a:tcPr marL="68580" marR="68580" marT="0" marB="0" anchor="ctr"/>
                </a:tc>
              </a:tr>
              <a:tr h="1343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сельскохозяйственный налог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249,0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3 635,6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3 860,0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3 900,0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добычу общераспространенных  полезных ископаемых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12 610,5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11640,0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12 500,0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12 600,0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4 892,8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4 725,0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4 910,0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5 010,0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Задолженность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и перерасчеты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44 519,8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28 550,2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35 076,3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35 453,9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36 531,8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-доходы от использования имущества, находящегося в государственной и муниципальной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собственности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7 816,6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4 853,4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6 361,7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6 615,0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6 686,5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-плата за негативное воздействие на окружающую среду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140,6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97,0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122,3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31 182,5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21 782,5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27 352,0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28 325,0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2 546,6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1 136,6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1 100,0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1 060,0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1 090,0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17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-штрафы, санкции, возмещение ущерба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2 749,0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677,0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188,3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197,3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197,3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84,5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15140" y="10001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75 540,7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77 384,5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729,1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77 031,2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75 657,6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1 774,8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1 823,2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1 823,2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1 823,2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42 195,2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44 352,5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43 902,4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43 596,5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9 726,8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1500,00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762,3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20 538,6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22 981,6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17 196,7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19 169,7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857364"/>
            <a:ext cx="200026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571481"/>
          <a:ext cx="8640959" cy="159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1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301,5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301,5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071810"/>
          <a:ext cx="8749636" cy="280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527"/>
                <a:gridCol w="1029369"/>
                <a:gridCol w="882316"/>
                <a:gridCol w="882316"/>
                <a:gridCol w="808790"/>
                <a:gridCol w="882318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17 663,7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30 080,8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20 440,6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18 318,9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9 501,9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5 221,1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5 474,3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5 474,3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2 062,5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19 089,1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11 992,4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7 007,8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3 763,2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810,6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390,0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214290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714620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786578" y="257174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42845" y="642918"/>
          <a:ext cx="8858311" cy="190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24 033,8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37 802,3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19 003,9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10 218,9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12 355,6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20 571,0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30 456,5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17 649,2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8 864,1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11 000,9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3 462,8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345,8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1 354,7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1 354,7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1 354,7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44" y="3381377"/>
          <a:ext cx="8786874" cy="333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124"/>
                <a:gridCol w="1008112"/>
                <a:gridCol w="936104"/>
                <a:gridCol w="936104"/>
                <a:gridCol w="860031"/>
                <a:gridCol w="905399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436 598,8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449 516,9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473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370,7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319 974,6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312 262,8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185 545,0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180 155,4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181 622,8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181 735,6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179 631,4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558,4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193 313,2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213 066,2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69 414,4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63 783,8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47 770,4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43472,4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45 494,4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44 822,4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44 822,4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24 884,2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30 236,9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30 848,3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21 663,2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21 686,2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62" y="3000372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929454" y="292893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786578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34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10 413,7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7 685,8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1 336,5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3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10 413,7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7 685,8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1 336,5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3214686"/>
          <a:ext cx="8715437" cy="285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11 869,4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22 049,6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14 876,1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11 178,4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11 187,9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2 869,0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3 217,0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4 693,4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5 692,4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13 639,2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10 780,3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7 044,9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7 044,9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5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Культура,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86058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58016" y="27860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42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171,8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1 188,9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945,5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latin typeface="Times New Roman" pitchFamily="18" charset="0"/>
                          <a:cs typeface="Times New Roman" pitchFamily="18" charset="0"/>
                        </a:rPr>
                        <a:t>1 188,9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10197"/>
          <a:ext cx="8504238" cy="4743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5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433 714,2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451 084,9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467 977,5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316 291,4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308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715,5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2 290,6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9 812,1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8 827,2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8 827,2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государственных и муниципальных услуг на базе МКУ «МФЦ»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8 675,3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9 424,3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6 829,7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6 829,7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8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9 228,1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10 970,9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7 864,1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6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47 450,2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50 052,1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50 785,5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49 381,0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50 048,0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отношения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739,9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3 023,3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2 804,7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2 815,0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2 821,0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транспортной системы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19 089,1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11 992,4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7 007,8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гражданского общества на территории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681,6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902,8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867,0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муниципальными финансами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9 016,0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8 697,9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813,7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2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2 910,3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3 499,8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2 767,4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2 267,4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2 267,4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 имуществом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2 342,7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3 097,4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1 522,4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16 616,6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34 770,5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14 049,5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4 791,4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4 380,3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772,2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регулирования рынков сельскохозяйственной продукции, сырья и продовольствия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2 935,5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1944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соответствия качества образования меняющимся запросам населения и перспективным задачам развития общества;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равного доступа детей к бесплатному полноценному качественному образованию в соответствии с их интересами и склонностями, независимо от материального достатка семьи, места проживания, национальной принадлежности и состояния здоровья.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356992"/>
          <a:ext cx="8715437" cy="33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182 792,3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178 573,8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180 332,7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180 445,6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178 341,4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173 691,4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190 277,1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210 240,1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67 787,3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62 156,7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43 028,4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37 591,6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36 919,6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36 919,6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мер социальной поддержки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2 374,1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муниципальным учреждением отделом образования полномочий органов местного самоуправления в сфере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23 341,4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24 196,3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25 360,2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20 790,8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20 949,7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отдыха и занятости детей в каникулярное время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2 573,1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безопасных условий обучения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3 903,3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3 738,6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Освоение этапов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спортивной подготовки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цифровизации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образовательного процесса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4 518,8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4 509,6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0689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678197" cy="780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5117"/>
                <a:gridCol w="1054360"/>
                <a:gridCol w="1054360"/>
                <a:gridCol w="1054360"/>
              </a:tblGrid>
              <a:tr h="358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779,3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18 311,3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17 770,6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6" y="3223598"/>
          <a:ext cx="8786871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322"/>
                <a:gridCol w="525710"/>
                <a:gridCol w="525710"/>
                <a:gridCol w="525710"/>
                <a:gridCol w="525710"/>
                <a:gridCol w="52570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образовательными программами дошкольного образования детей в возрасте от 1 года до 7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31,57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 – 100 %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общей численности детей и молодежи в возрасте 5-18 лет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программам,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928934"/>
            <a:ext cx="8503920" cy="6160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400" dirty="0" smtClean="0"/>
              <a:t>Ц</a:t>
            </a:r>
            <a:r>
              <a:rPr lang="x-none" sz="1400" smtClean="0"/>
              <a:t>елевы</a:t>
            </a:r>
            <a:r>
              <a:rPr lang="ru-RU" sz="1400" dirty="0" smtClean="0"/>
              <a:t>е индикаторы (</a:t>
            </a:r>
            <a:r>
              <a:rPr lang="x-none" sz="1400" smtClean="0"/>
              <a:t>показател</a:t>
            </a:r>
            <a:r>
              <a:rPr lang="ru-RU" sz="1400" dirty="0" smtClean="0"/>
              <a:t>и)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Фурмановский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8924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2020 года составляет </a:t>
            </a:r>
            <a:r>
              <a:rPr lang="en-US" dirty="0" smtClean="0"/>
              <a:t>39 </a:t>
            </a:r>
            <a:r>
              <a:rPr lang="ru-RU" dirty="0" smtClean="0"/>
              <a:t>319 человек, в том числе городское – </a:t>
            </a:r>
            <a:r>
              <a:rPr lang="en-US" dirty="0" smtClean="0"/>
              <a:t>33 </a:t>
            </a:r>
            <a:r>
              <a:rPr lang="ru-RU" dirty="0" smtClean="0"/>
              <a:t>181 человек, сельское – </a:t>
            </a:r>
            <a:r>
              <a:rPr lang="en-US" dirty="0" smtClean="0"/>
              <a:t>6 1</a:t>
            </a:r>
            <a:r>
              <a:rPr lang="ru-RU" dirty="0" smtClean="0"/>
              <a:t>38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Целями реализации программы выступают:</a:t>
            </a:r>
          </a:p>
          <a:p>
            <a:r>
              <a:rPr lang="ru-RU" sz="1200" dirty="0" smtClean="0"/>
              <a:t>повышение эффективности деятельности учреждений дополнительного образования;</a:t>
            </a:r>
          </a:p>
          <a:p>
            <a:r>
              <a:rPr lang="ru-RU" sz="1200" dirty="0" smtClean="0"/>
              <a:t>развитие и усовершенствование системы пожарной безопасности учреждений культуры;</a:t>
            </a:r>
          </a:p>
          <a:p>
            <a:r>
              <a:rPr lang="ru-RU" sz="1200" dirty="0" smtClean="0"/>
              <a:t>развитие библиотечного обслуживания в сельских поселениях;</a:t>
            </a:r>
          </a:p>
          <a:p>
            <a:r>
              <a:rPr lang="ru-RU" sz="1200" dirty="0" smtClean="0"/>
              <a:t>обеспечение равного доступа детей к бесплатному полноценному качественному дополнительному образованию в сфере культуры;</a:t>
            </a:r>
          </a:p>
          <a:p>
            <a:r>
              <a:rPr lang="ru-RU" sz="1200" dirty="0" smtClean="0"/>
              <a:t>обеспечение условий развития творчества детей и подростков.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00438"/>
          <a:ext cx="8715437" cy="1164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2 098,9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2 290,6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дополнительного образования детей»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7 490,7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7 490,7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7 490,7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157192"/>
          <a:ext cx="8715437" cy="79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014"/>
                <a:gridCol w="655296"/>
                <a:gridCol w="655296"/>
                <a:gridCol w="589767"/>
                <a:gridCol w="655296"/>
                <a:gridCol w="58976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7" name="TextBox 1"/>
          <p:cNvSpPr txBox="1"/>
          <p:nvPr/>
        </p:nvSpPr>
        <p:spPr>
          <a:xfrm>
            <a:off x="7143768" y="321468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1161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Целью реализации муниципальной программы является поддержание доступности социально значимых услуг населению.</a:t>
            </a:r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180" y="2643182"/>
          <a:ext cx="8682099" cy="71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484"/>
                <a:gridCol w="817923"/>
                <a:gridCol w="817923"/>
                <a:gridCol w="817923"/>
                <a:gridCol w="817923"/>
                <a:gridCol w="817923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846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10 970,9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7 864,1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10 000,9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235743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4000504"/>
          <a:ext cx="86820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319"/>
                <a:gridCol w="990064"/>
                <a:gridCol w="685429"/>
                <a:gridCol w="685429"/>
                <a:gridCol w="685429"/>
                <a:gridCol w="68542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измерения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 отопления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горячего водоснабжения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холодного водоснабжения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площадь жилищного фонда, в отношении которой предоставлена субсидия ресурсоснабжающим организациям и исполнителям коммунальных услуг, находящихся на территории Иванковского сельского поселения, на возмещение суммы затрат, в связи с реализацией гражданам услуг отопления и горячего водоснабжений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3786190"/>
            <a:ext cx="4071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создание необходимых условий для совершенствования в Фурмановском муниципальном районе системы местного самоуправления и эффективного решения вопросов местного значения.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0" y="2643182"/>
          <a:ext cx="8715440" cy="255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528"/>
                <a:gridCol w="954245"/>
                <a:gridCol w="954245"/>
                <a:gridCol w="827012"/>
                <a:gridCol w="763396"/>
                <a:gridCol w="827014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45 729,7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48 155,7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47 869,5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48 005,9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47 699,9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Открытая информационная политика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мероприятий, связанных с государственными и муниципальными праздниками, юбилейными и памятными датами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1 485,0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1 062,9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2 035,9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Кадры администрации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Улучшение условий и охраны труда в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285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Целевые индикаторы (показатели)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85992"/>
          <a:ext cx="8715440" cy="376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720080"/>
                <a:gridCol w="1008112"/>
                <a:gridCol w="950998"/>
                <a:gridCol w="777194"/>
                <a:gridCol w="901338"/>
              </a:tblGrid>
              <a:tr h="32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постановлений администрации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района, размещенных на официальном сайте в сети интернет, от общего числа принятых за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Выполнение архивных социально-правовых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запросов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получающих ежемесячные денежные выплаты, предоставленные в связи с прекращением трудовой деятельности на муниципальной должности и руководящей должности в органах власти и управления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земельными участками;</a:t>
            </a:r>
          </a:p>
          <a:p>
            <a:pPr lvl="0"/>
            <a:r>
              <a:rPr lang="ru-RU" sz="1200" dirty="0" smtClean="0"/>
              <a:t>увеличение доходов муниципального бюджета на основе эффективного управления земельными ресурсами;</a:t>
            </a:r>
          </a:p>
          <a:p>
            <a:pPr lvl="0"/>
            <a:r>
              <a:rPr lang="ru-RU" sz="1200" dirty="0" smtClean="0"/>
              <a:t>землеустроительные работы.</a:t>
            </a:r>
          </a:p>
          <a:p>
            <a:pPr lvl="0"/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071810"/>
          <a:ext cx="8572559" cy="117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распоряжение земельными ресурсами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Комплексные кадастровые работы на территории Фурмановского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271462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3600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78" y="2290800"/>
          <a:ext cx="8715439" cy="286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558"/>
                <a:gridCol w="968382"/>
                <a:gridCol w="839264"/>
                <a:gridCol w="839264"/>
                <a:gridCol w="774705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передачи в аренду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4800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4910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4910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продажи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1980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2010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2040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земельных участков, сформированных с целью реализации Закона Ивановской области от № 111-ОЗ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населенных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кадастровых кварталов, в которых проведены 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недвижимости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в кадастровых кварталах, в отношении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безопасности населения Фурмановского муниципального района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500438"/>
          <a:ext cx="8572559" cy="123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50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мероприятий по участию в предупреждении и ликвидации последствий чрезвычайных ситуация, в том числе по обеспечению безопасности людей на водных объектах, охране их жизни и здоровья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3 023,3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2 804,7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2 815,0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2 821,0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1432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5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65221"/>
                <a:gridCol w="839264"/>
                <a:gridCol w="774705"/>
                <a:gridCol w="839266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2023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Время реагирования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на поступившее сообщение по телефону 112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сек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Снижение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количества несчастных случаев в местах массового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Укомплектованность спасательных постов средствами спасения в местах массового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 нормативного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85440"/>
          <a:ext cx="8715437" cy="114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714380"/>
                <a:gridCol w="857256"/>
                <a:gridCol w="857256"/>
                <a:gridCol w="857256"/>
                <a:gridCol w="857257"/>
              </a:tblGrid>
              <a:tr h="399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Ремонт автомобильных дорог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6 109,9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4 921,8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5 222,1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функционирования автомобильных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дорог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17 917,5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167,3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6 770,3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7 007,8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928694"/>
                <a:gridCol w="714380"/>
                <a:gridCol w="785818"/>
                <a:gridCol w="714380"/>
                <a:gridCol w="714384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внутри населенных пунктов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между населенными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пунктами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настоящей программы являются:</a:t>
            </a:r>
          </a:p>
          <a:p>
            <a:r>
              <a:rPr lang="ru-RU" sz="1200" dirty="0" smtClean="0"/>
              <a:t>Упрощение процедур получения физическими и юридическими лицами государственных и муниципальных услуг за счет реализации принципа «одного окна»;</a:t>
            </a:r>
          </a:p>
          <a:p>
            <a:r>
              <a:rPr lang="ru-RU" sz="1200" dirty="0" smtClean="0"/>
              <a:t>Сокращение сроков предоставления государственных и муниципальных услуг;</a:t>
            </a:r>
          </a:p>
          <a:p>
            <a:r>
              <a:rPr lang="ru-RU" sz="1200" dirty="0" smtClean="0"/>
              <a:t>Противодействие коррупции при предоставлении государственных и муниципальных услуг;</a:t>
            </a:r>
          </a:p>
          <a:p>
            <a:r>
              <a:rPr lang="ru-RU" sz="1200" dirty="0" smtClean="0"/>
              <a:t>Повышение качества предоставления государственных и муниципальных услуг;</a:t>
            </a:r>
          </a:p>
          <a:p>
            <a:r>
              <a:rPr lang="ru-RU" sz="1200" dirty="0" smtClean="0"/>
              <a:t>Обеспечение межведомственного информационного взаимодействия при предоставлении государственных и муниципальных услуг.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214818"/>
          <a:ext cx="8572561" cy="80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312"/>
                <a:gridCol w="792088"/>
                <a:gridCol w="864096"/>
                <a:gridCol w="792088"/>
                <a:gridCol w="720080"/>
                <a:gridCol w="829897"/>
              </a:tblGrid>
              <a:tr h="43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Повышение качества и доступности предоставления государственных и муниципальных услуг на базе МКУ «МФЦ»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8 675,3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9 388,4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9 424,3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6 829,7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6 829,7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3929066"/>
            <a:ext cx="2071702" cy="2920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643998" cy="226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198"/>
                <a:gridCol w="883189"/>
                <a:gridCol w="751652"/>
                <a:gridCol w="754761"/>
                <a:gridCol w="714380"/>
                <a:gridCol w="785818"/>
              </a:tblGrid>
              <a:tr h="424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граждан, имеющих доступ к получению государственных и муниципальных услуг по принципу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«одно окно»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специалистов,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работающих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муниципальной услуги (с момента отметки о посещении организации до момента приема заявителя)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заявителей, удовлетворенных качеством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предоставления на базе МФЦ государственных и муниципальных услуг, от общего количества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Реализация мероприятий программы направлена на достижение следующих результатов:</a:t>
            </a:r>
          </a:p>
          <a:p>
            <a:r>
              <a:rPr lang="ru-RU" sz="1200" dirty="0" smtClean="0"/>
              <a:t>развитие гражданского общества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развитие системы сотрудничества органов местного самоуправления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повышение качества и уровня жизни инвалидов, проживающих на территории Фурмановского муниципального района;</a:t>
            </a:r>
          </a:p>
          <a:p>
            <a:r>
              <a:rPr lang="ru-RU" sz="1200" dirty="0" smtClean="0"/>
              <a:t>формирование системы социально-экономической поддержки молодых специалистов для снижения кадрового дефицита в медицинских и образовательных организациях.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000504"/>
          <a:ext cx="8572561" cy="172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785818"/>
                <a:gridCol w="785818"/>
                <a:gridCol w="785818"/>
                <a:gridCol w="785819"/>
              </a:tblGrid>
              <a:tr h="43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Квалифицированные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кадры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402,8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367,0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Создание системы адаптации и реабилитации инвалидов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Поддержка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социально ориентированных некоммерческих организаций, осуществляющих деятельность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643314"/>
            <a:ext cx="2071702" cy="361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Ц</a:t>
            </a:r>
            <a:r>
              <a:rPr lang="x-none" sz="1100" smtClean="0"/>
              <a:t>елевы</a:t>
            </a:r>
            <a:r>
              <a:rPr lang="ru-RU" sz="1100" dirty="0" smtClean="0"/>
              <a:t>е индикаторы (</a:t>
            </a:r>
            <a:r>
              <a:rPr lang="x-none" sz="1100" smtClean="0"/>
              <a:t>показател</a:t>
            </a:r>
            <a:r>
              <a:rPr lang="ru-RU" sz="1100" dirty="0" smtClean="0"/>
              <a:t>и)  про</a:t>
            </a:r>
            <a:r>
              <a:rPr lang="x-none" sz="1100" smtClean="0"/>
              <a:t>граммы</a:t>
            </a:r>
            <a:r>
              <a:rPr lang="ru-RU" sz="1100" dirty="0" smtClean="0"/>
              <a:t>:</a:t>
            </a:r>
            <a:endParaRPr lang="ru-RU" sz="11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714488"/>
          <a:ext cx="8715435" cy="404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97"/>
                <a:gridCol w="571504"/>
                <a:gridCol w="428628"/>
                <a:gridCol w="500066"/>
                <a:gridCol w="490540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чел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Общее количество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выплачиваемых дополнительных стипендий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договоров,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заключенных с условием оплаты стоимости обучения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единовременных выплат, предоставленных вновь трудоустроенным специалистам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Среднегодовое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число граждан или обучающихся, заключивших договор целевой подготовки педагога по программе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2,58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Число граждан или обучающихся, заключивших договор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о целевом приеме и договор о целевом обучении по программам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Целью реализации муниципальной программы является обеспечение  сбалансированности и устойчивости бюджетной системы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708920"/>
          <a:ext cx="8715434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928694"/>
                <a:gridCol w="785818"/>
                <a:gridCol w="785818"/>
                <a:gridCol w="785816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бюджетного процесса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8 813,3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8 211,1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8 313,7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8 313,7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8 313,7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финансирования непредвиденных расходов районного бюджета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486,8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2348880"/>
            <a:ext cx="2071702" cy="3492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71570"/>
                <a:gridCol w="928694"/>
                <a:gridCol w="785818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Отношение объема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долга (за вычетом бюджетных кредитов) к доходам районного бюджета (без учета объема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простроченной кредиторской задолженности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общего уровня благоустройства и санитарного состояния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5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350"/>
                <a:gridCol w="839264"/>
                <a:gridCol w="839264"/>
                <a:gridCol w="710152"/>
                <a:gridCol w="792088"/>
                <a:gridCol w="757317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Благоустройство территорий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2 082,3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2 585,8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Содержание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благоустройство кладбищ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02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714380"/>
                <a:gridCol w="928694"/>
                <a:gridCol w="857256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целевого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индикатора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Ликвидация стихийных свалок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2656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отремонтированных колодцев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муниципальным имуществом, увеличение доходов муниципального бюджета на основе эффективного управления муниципальной собственностью.</a:t>
            </a:r>
            <a:endParaRPr lang="en-US" sz="1200" dirty="0" smtClean="0"/>
          </a:p>
          <a:p>
            <a:pPr lvl="0"/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57496"/>
          <a:ext cx="8750206" cy="79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558"/>
                <a:gridCol w="894182"/>
                <a:gridCol w="894182"/>
                <a:gridCol w="894182"/>
                <a:gridCol w="958051"/>
                <a:gridCol w="958051"/>
              </a:tblGrid>
              <a:tr h="427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Управление муниципальным имуществом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2 342,7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3 097,4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2 522,4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1 522,4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2 522,4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«Управление муниципальным имуществом».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678197" cy="212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557"/>
                <a:gridCol w="880397"/>
                <a:gridCol w="880397"/>
                <a:gridCol w="943282"/>
                <a:gridCol w="943282"/>
                <a:gridCol w="943282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Ед. изм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зарегистрированных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объектов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независимую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оценку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 поступлений в бюджет Фурмановского муниципального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района доходов от сдачи в аренду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2456,2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2635,2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2828,5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503920" cy="616068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429000"/>
          <a:ext cx="8750208" cy="80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474"/>
                <a:gridCol w="887702"/>
                <a:gridCol w="887702"/>
                <a:gridCol w="951110"/>
                <a:gridCol w="951110"/>
                <a:gridCol w="951110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проведение спортивно-культурных мероприятий, профилактика наркомании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772,2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143248"/>
            <a:ext cx="207170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содействие улучшению жилищных условий граждан и повышению доступности жилья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2" y="2714620"/>
          <a:ext cx="8678196" cy="228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393"/>
                <a:gridCol w="886823"/>
                <a:gridCol w="886823"/>
                <a:gridCol w="886823"/>
                <a:gridCol w="950167"/>
                <a:gridCol w="950167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жильем молодых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семей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1 695,9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2 670,0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79,8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Государственная и муниципальная поддержка граждан в сфере ипотечного жилищного кредитования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1 292,1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1 647,4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113,1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Стимулирование развития жилищного строительства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397,7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420,6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Приобретение жилья для детей сирот и детей,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оставшихся без попечения родителей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3 318,3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10 734,6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8 280,6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4 140,3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4 140,3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Развитие газификации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10 016,3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19 718,5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5 178,3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357430"/>
            <a:ext cx="2071702" cy="2794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420888"/>
          <a:ext cx="8786874" cy="281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955"/>
                <a:gridCol w="897929"/>
                <a:gridCol w="897929"/>
                <a:gridCol w="897929"/>
                <a:gridCol w="962066"/>
                <a:gridCol w="96206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граждан, семей, получивших свидетельства в целях улучшений жилищных условий, в том числе с помощью ипотечного кредита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Уровень газификации природным газом населенных пунктов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проектов внесения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изменений в документы территориального планирования, правил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разработанной проектной документации на обеспечении инженерной инфраструктурой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земельных участков, предназначенных для бесплатного предоставления (предоставленных) семьям с тремя и более детьми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«Развитие сельского хозяйства и регулирования рынков сельскохозяйственной продукции, сырья и продовольствия Фурмановского муниципального района»</a:t>
            </a:r>
            <a:endParaRPr lang="ru-RU" sz="1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2" y="2132856"/>
          <a:ext cx="8678196" cy="797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393"/>
                <a:gridCol w="886823"/>
                <a:gridCol w="886823"/>
                <a:gridCol w="886823"/>
                <a:gridCol w="950167"/>
                <a:gridCol w="950167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Подпрограмма «Развития мелиоративного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комплекса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2 935,5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1700808"/>
            <a:ext cx="2071702" cy="2794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3501008"/>
          <a:ext cx="8712969" cy="244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890"/>
                <a:gridCol w="890377"/>
                <a:gridCol w="890377"/>
                <a:gridCol w="890377"/>
                <a:gridCol w="953974"/>
                <a:gridCol w="953974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Площадь земельных участков, государственная собственность на которые не разграничена, образованных из состава земель сельскохозяйственного назначения, с целью  последующего оформления  в собственность Фурмановского муниципального района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Площадь земельных участков из состава земель сельскохозяйственного назначения, выделенных в счет земельных долей, находящихся в муниципальной собственности,  с целью  последующего оформления  в собственность Фурмановского муниципального района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5 771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78092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844824"/>
          <a:ext cx="8504238" cy="4021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626,9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Контрольно-счетная комиссия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1 444,6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1 513,2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1 560,0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560,0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1 560,0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Другие общерайонные мероприятия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2 893,2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1 371,6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Межбюджетные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трансферты бюджетам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10 479,3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16 650,1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7 016,9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Расходы в сфере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4 890,5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1 263,1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1 198,9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80,4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Организация транспортного обслуживания населения автомобильным транспортом на социально – значимых маршрутах с малой интенсивностью пассажиропотока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4 321,2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5 221,1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5 474,3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5 474,3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2 062,5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275,5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230,8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1 044,8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1 680,7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944,5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903,8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Межбюджетные трансферты из бюджетов поселений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осуществление переданных полномочий по вопросам местного значения поселений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354,5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1484784"/>
            <a:ext cx="2071702" cy="2743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357430"/>
          <a:ext cx="8504238" cy="138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2 437,7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2 830,4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3 244,9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3 352,7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3 352,7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3 352,7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1087</TotalTime>
  <Words>6074</Words>
  <Application>Microsoft Office PowerPoint</Application>
  <PresentationFormat>Экран (4:3)</PresentationFormat>
  <Paragraphs>1817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Официальная</vt:lpstr>
      <vt:lpstr>«Бюджет для граждан» к Решению Совета Фурмановского муниципального района от 17.12.2020г №137 «О бюджете Фурмановского муниципального района на 2021 год и на плановый период 2022 и 2023 годов»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Бюджетная и налоговая политика</vt:lpstr>
      <vt:lpstr>Основные показатели прогноза социально-экономического развития района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Доходы</vt:lpstr>
      <vt:lpstr>Объем и структура доходов бюджета Фурмановского муниципального района</vt:lpstr>
      <vt:lpstr>Структура доходов на 2021 год</vt:lpstr>
      <vt:lpstr>Структура доходов на 2022 год</vt:lpstr>
      <vt:lpstr>Структура доходов на 2023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23</vt:lpstr>
      <vt:lpstr>Слайд 24</vt:lpstr>
      <vt:lpstr>Слайд 25</vt:lpstr>
      <vt:lpstr>Слайд 26</vt:lpstr>
      <vt:lpstr>Расходы бюджета в разрезе муниципальных программ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«Безопасный район»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«Развитие сельского хозяйства и регулирования рынков сельскохозяйственной продукции, сырья и продовольствия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392</cp:revision>
  <dcterms:created xsi:type="dcterms:W3CDTF">2016-06-22T11:14:51Z</dcterms:created>
  <dcterms:modified xsi:type="dcterms:W3CDTF">2021-02-10T07:50:08Z</dcterms:modified>
</cp:coreProperties>
</file>