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314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4" r:id="rId12"/>
    <p:sldId id="286" r:id="rId13"/>
    <p:sldId id="312" r:id="rId14"/>
    <p:sldId id="265" r:id="rId15"/>
    <p:sldId id="291" r:id="rId16"/>
    <p:sldId id="292" r:id="rId17"/>
    <p:sldId id="293" r:id="rId18"/>
    <p:sldId id="294" r:id="rId19"/>
    <p:sldId id="298" r:id="rId20"/>
    <p:sldId id="324" r:id="rId21"/>
    <p:sldId id="316" r:id="rId22"/>
    <p:sldId id="302" r:id="rId23"/>
    <p:sldId id="303" r:id="rId24"/>
    <p:sldId id="305" r:id="rId25"/>
    <p:sldId id="308" r:id="rId26"/>
    <p:sldId id="317" r:id="rId27"/>
    <p:sldId id="322" r:id="rId28"/>
    <p:sldId id="318" r:id="rId29"/>
    <p:sldId id="319" r:id="rId30"/>
    <p:sldId id="323" r:id="rId31"/>
    <p:sldId id="31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38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2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166668853893271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235610.1</c:v>
                </c:pt>
                <c:pt idx="1">
                  <c:v>299223.09999999998</c:v>
                </c:pt>
                <c:pt idx="2">
                  <c:v>-63612.999999999993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1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47"/>
                </c:manualLayout>
              </c:layout>
              <c:showVal val="1"/>
            </c:dLbl>
            <c:dLbl>
              <c:idx val="2"/>
              <c:layout>
                <c:manualLayout>
                  <c:x val="1.194698455052646E-2"/>
                  <c:y val="0.294444663167104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244504.7</c:v>
                </c:pt>
                <c:pt idx="1">
                  <c:v>286116.3</c:v>
                </c:pt>
                <c:pt idx="2">
                  <c:v>-41611.599999999991</c:v>
                </c:pt>
              </c:numCache>
            </c:numRef>
          </c:val>
        </c:ser>
        <c:axId val="112868736"/>
        <c:axId val="112882816"/>
      </c:barChart>
      <c:catAx>
        <c:axId val="112868736"/>
        <c:scaling>
          <c:orientation val="minMax"/>
        </c:scaling>
        <c:axPos val="b"/>
        <c:tickLblPos val="nextTo"/>
        <c:crossAx val="112882816"/>
        <c:crosses val="autoZero"/>
        <c:auto val="1"/>
        <c:lblAlgn val="ctr"/>
        <c:lblOffset val="100"/>
      </c:catAx>
      <c:valAx>
        <c:axId val="11288281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28687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FD63-6DB1-4343-AFB0-D265CED66DA4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F9CE-7DFA-4299-A064-AD2F86AD9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F9CE-7DFA-4299-A064-AD2F86AD9D8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Фурмановское городское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</a:t>
            </a:r>
            <a:r>
              <a:rPr lang="ru-RU" sz="2400" b="1" smtClean="0"/>
              <a:t>к </a:t>
            </a:r>
            <a:r>
              <a:rPr lang="ru-RU" sz="2400" b="1" smtClean="0"/>
              <a:t>решению </a:t>
            </a:r>
            <a:r>
              <a:rPr lang="ru-RU" sz="2400" b="1" dirty="0" smtClean="0"/>
              <a:t>Совета Фурмановского </a:t>
            </a:r>
            <a:r>
              <a:rPr lang="ru-RU" sz="2400" b="1" smtClean="0"/>
              <a:t>городского </a:t>
            </a:r>
            <a:r>
              <a:rPr lang="ru-RU" sz="2400" b="1" smtClean="0"/>
              <a:t>поселения от 27.08.2020 № 37 </a:t>
            </a:r>
            <a:r>
              <a:rPr lang="ru-RU" sz="2400" b="1" dirty="0" smtClean="0"/>
              <a:t>«Об утверждении отчета об исполнении бюджета Фурмановского городского поселения за 2019 год»</a:t>
            </a:r>
            <a:endParaRPr lang="ru-RU" sz="2400" dirty="0"/>
          </a:p>
        </p:txBody>
      </p:sp>
      <p:pic>
        <p:nvPicPr>
          <p:cNvPr id="5" name="Рисунок 4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392488" cy="313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городского поселения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33,634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33,310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33,254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-0,056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12279,618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12402,414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12514,8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+112,386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+235,182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290,117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253,084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550,983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+297,899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+260,866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23917,0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25352,02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25975,9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+623,88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+2058,9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2,436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0,662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0,726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323528" y="5301208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городского поселения на начало и конец 2019 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298" y="12687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3102258"/>
        </p:xfrm>
        <a:graphic>
          <a:graphicData uri="http://schemas.openxmlformats.org/drawingml/2006/table">
            <a:tbl>
              <a:tblPr/>
              <a:tblGrid>
                <a:gridCol w="2198673"/>
                <a:gridCol w="1000132"/>
                <a:gridCol w="928694"/>
                <a:gridCol w="435771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114488,7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122073,1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поступлений НДФЛ в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связи с увеличением минимального размера оплаты труда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3116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 предоставлен Управлением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Федерального казначейства по Ивановской области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имущество,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28376,1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29787,4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-налог на имущество физических лиц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7726,4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в связи с расчетом налоговой</a:t>
                      </a:r>
                      <a:r>
                        <a:rPr lang="ru-RU" sz="11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базы исходя из кадастровой стоимости объекта (т.е. максимально приближенной к рыночной)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-земельный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21576,1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22061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145927,4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154976,5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485216" cy="3780984"/>
        </p:xfrm>
        <a:graphic>
          <a:graphicData uri="http://schemas.openxmlformats.org/drawingml/2006/table">
            <a:tbl>
              <a:tblPr/>
              <a:tblGrid>
                <a:gridCol w="2698739"/>
                <a:gridCol w="928694"/>
                <a:gridCol w="857256"/>
                <a:gridCol w="400052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собственности,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3751,3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1253,4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 поступили платежи, взысканные в результате проведенной претензионной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плата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наем муниципальных жилых помещений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2578,3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2612,5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 в связи с сверх поступившими платежами, взысканными в результате проведенной претензионной работы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 и компенсации затрат государства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7464,3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7595,6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Увеличилось количество налагаемых штрафов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65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1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13033,5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13283,4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988840"/>
          <a:ext cx="8501123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928694"/>
                <a:gridCol w="928694"/>
                <a:gridCol w="928694"/>
                <a:gridCol w="357190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27618,8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24817,1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-2801,6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-65,5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 в полном объеме израсходованы средства резервного фонда в связи с отсутствием обращений о выделении средств на непредвиденные расходы и ликвидацию последствий стихийных бедствий.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27237,2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24501,0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-2736,1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Ремонтные работы были перенесены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 следующий год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357298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357562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63579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14281" y="642918"/>
          <a:ext cx="871543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751,9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итогам торгов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14282" y="3786190"/>
          <a:ext cx="871543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99059,3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96615,7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-2443,6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87154,4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84710,8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-2443,6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процедур, оплата по заключенному контракту произведена по фактически оказанным услугам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62068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78904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04248" y="6206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179512" y="1196752"/>
          <a:ext cx="8715436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113509,6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106071,7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-7437,9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3387,9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2407,1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-980,8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51967,2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51861,8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-105,4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Субсидии предоставлены в рамках договора, экономия по результатам конкурсных процедур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58154,5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51802,8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-6351,7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процедур, оплата по контракту произведена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фактически оказанным услугам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179512" y="4581128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6660232" y="18864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212976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251520" y="3933056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14751,8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14543,5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-208,3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14751,8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14543,5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-208,3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620688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1124744"/>
          <a:ext cx="8715436" cy="203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88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-208,7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5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34978,4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34788,9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7293,6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7274,4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2060848"/>
          <a:ext cx="856895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402"/>
                <a:gridCol w="2789471"/>
                <a:gridCol w="1912079"/>
              </a:tblGrid>
              <a:tr h="62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7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42272,0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«Деятельность в области демонстрации кинофильмов»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6288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2276872"/>
          <a:ext cx="8572560" cy="40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857388"/>
                <a:gridCol w="1714512"/>
                <a:gridCol w="2143140"/>
              </a:tblGrid>
              <a:tr h="2413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посещающих культурные мероприятия, музейные выставки, от общего количества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выставок работ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художников в отчетный период (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показов отечественных фильмов Российской Федерации от общего количества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киносеансов (ед.посещений)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17172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Охват населения услугами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кинопоказа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общей численности населения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052736"/>
          <a:ext cx="8424937" cy="1813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551"/>
                <a:gridCol w="1964079"/>
                <a:gridCol w="1588307"/>
              </a:tblGrid>
              <a:tr h="556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6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40605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40605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льготного банного обслуживания»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для предоставления коммунальных услуг»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39605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39605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92494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3284985"/>
          <a:ext cx="8352928" cy="332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5"/>
                <a:gridCol w="1224136"/>
                <a:gridCol w="864096"/>
                <a:gridCol w="1008112"/>
                <a:gridCol w="792089"/>
              </a:tblGrid>
              <a:tr h="1843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19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общих отделений бань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38645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26269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39599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ванн в банях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74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 площадь жилищного фонда за отчетный период, в отношении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которой предоставлена субсидия ресурсоснабжающим организациям и исполнителям коммунальных услуг, находящихся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по нормам, не соответствующим фактическому потреблению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 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36203,45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36173,9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36287,6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844824"/>
          <a:ext cx="8715438" cy="187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67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96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2922,8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2734,4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муниципального жилищного фонда»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2357,5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93305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293096"/>
          <a:ext cx="8715435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67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 доходов от использования муниципального имущества: плата за наём муниципальных жилых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помещений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2054,9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2318,2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2398,5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42900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005064"/>
          <a:ext cx="8715435" cy="138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500198"/>
                <a:gridCol w="1143008"/>
                <a:gridCol w="785818"/>
                <a:gridCol w="78581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уровня правонарушений на улицах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общественных местах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-6,1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полноты охвата населения средствами оповещения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5" cy="137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/>
                <a:gridCol w="1643074"/>
                <a:gridCol w="1643073"/>
              </a:tblGrid>
              <a:tr h="439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291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«Финансовая поддержка субъектов малого и среднего предпринимательства»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612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314"/>
          <a:ext cx="8715436" cy="200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342"/>
                <a:gridCol w="1358253"/>
                <a:gridCol w="1103582"/>
                <a:gridCol w="1075259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3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малом и среднем предпринимательстве на 1000 человек населения,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заработная плата в малом и среднем бизнесе,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18500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81089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484784"/>
          <a:ext cx="8568952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779"/>
                <a:gridCol w="1785198"/>
                <a:gridCol w="1570975"/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«Стимулирование развития жилищного строительства»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89041"/>
          <a:ext cx="8496943" cy="13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097"/>
                <a:gridCol w="1303463"/>
                <a:gridCol w="1274547"/>
                <a:gridCol w="1241836"/>
              </a:tblGrid>
              <a:tr h="320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проектов внесения изменений в документы территориального планирования, правила землепользования и застройки муниципальных образований Фурмановского муниципального района (ед.)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96752"/>
          <a:ext cx="857142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280"/>
                <a:gridCol w="1785713"/>
                <a:gridCol w="1571427"/>
              </a:tblGrid>
              <a:tr h="55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87054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84700,1</a:t>
                      </a:r>
                    </a:p>
                  </a:txBody>
                  <a:tcPr marL="68580" marR="68580" marT="0" marB="0"/>
                </a:tc>
              </a:tr>
              <a:tr h="411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«Ремонт автомобильных дорог»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48872,7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48476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38181,3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36224,5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28498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645024"/>
          <a:ext cx="8568955" cy="272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152128"/>
                <a:gridCol w="1512168"/>
                <a:gridCol w="1368152"/>
                <a:gridCol w="1296147"/>
              </a:tblGrid>
              <a:tr h="9832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(отчет)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8977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протяженности автомобильных дорог общего пользования местного значения на территории Фурмановского муниципального района Ивановской области, соответствующих нормативным требованиям к транспортно-эксплуатационным показателям, в результате капитального ремонта и ремонта автомобильных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5,9277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3,343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836713"/>
          <a:ext cx="8715436" cy="2808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4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58693,2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52236,4</a:t>
                      </a: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«Уличное освещение»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12513,1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12162,7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«Капитальный ремонт и ремонт уличного освещения в Фурмановском муниципальном районе»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3666,1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9553,7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«Зелёный и благоустроенный город»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«Формирование современной городской среды»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30504,8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25072,4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64502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933056"/>
          <a:ext cx="8568955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936104"/>
                <a:gridCol w="1512168"/>
                <a:gridCol w="1368152"/>
                <a:gridCol w="129614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показателя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Единица измерения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 (отчет)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 (план)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 (факт)</a:t>
                      </a:r>
                      <a:endParaRPr lang="ru-RU" sz="1000" dirty="0"/>
                    </a:p>
                  </a:txBody>
                  <a:tcPr/>
                </a:tc>
              </a:tr>
              <a:tr h="2350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отремонтированных колодцев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Ликвидация</a:t>
                      </a:r>
                      <a:r>
                        <a:rPr lang="ru-RU" sz="1000" baseline="0" dirty="0" smtClean="0"/>
                        <a:t> стихийных свалок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м3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4692,5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6350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6350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благоустроенных</a:t>
                      </a:r>
                      <a:r>
                        <a:rPr lang="ru-RU" sz="1000" baseline="0" dirty="0" smtClean="0"/>
                        <a:t> дворовых территорий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благоустроенных общественных территорий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ед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Протяженность</a:t>
                      </a:r>
                      <a:r>
                        <a:rPr lang="ru-RU" sz="1000" baseline="0" dirty="0" smtClean="0"/>
                        <a:t> сетей уличного освещения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87,251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скамеек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04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детских площадок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844824"/>
          <a:ext cx="8352928" cy="280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12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15251,8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15039,6</a:t>
                      </a: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«Развитие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молодежной политики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 мероприятий, профилактика наркомании»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3083,3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деятельности муниципального казённого учреждения «Отдел спорта Фурмановского муниципального района»»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11399,1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11214,5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836712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268760"/>
          <a:ext cx="8784979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936104"/>
                <a:gridCol w="936104"/>
                <a:gridCol w="864096"/>
                <a:gridCol w="864099"/>
              </a:tblGrid>
              <a:tr h="831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(отчет)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7591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 Фурмановского муниципального района, систематически занимающихся физической культурой и спортом (% от общей численности населения района)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44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проводимых на территории района соревнований (ед.)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граждан, принявших участие в проведенных соревнованиях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 в возрасте от 14-35, вовлеченных в молодёжные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районных молодёжных</a:t>
                      </a:r>
                      <a:r>
                        <a:rPr lang="ru-RU" sz="1200" baseline="0" dirty="0" smtClean="0"/>
                        <a:t>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граждан, вовлечённых в общегородские спортивные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 спортивных объектов, находящихся на балансе МКУ «Отдел спорта»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168,4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«Профилактика правонарушений, терроризма и экстремизма на территории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933056"/>
          <a:ext cx="8568953" cy="200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168"/>
                <a:gridCol w="970552"/>
                <a:gridCol w="970552"/>
                <a:gridCol w="792877"/>
                <a:gridCol w="72680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правонарушений,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2279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1874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преступлений,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Выявлено лиц, совершивших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преступления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556792"/>
          <a:ext cx="84616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296144"/>
                <a:gridCol w="1332812"/>
              </a:tblGrid>
              <a:tr h="79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1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общегородские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14990,2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11773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 на исполнение полномочий по осуществлению внешнего муниципального финансового контроля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взыскании денежных средств за счет средств казны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Оплата членских взносов в Ассоциацию «Совет муниципальных образований» Ивановской области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920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за 2019 год не планировались.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8">
      <a:dk1>
        <a:sysClr val="windowText" lastClr="000000"/>
      </a:dk1>
      <a:lt1>
        <a:sysClr val="window" lastClr="FFFFFF"/>
      </a:lt1>
      <a:dk2>
        <a:srgbClr val="646B86"/>
      </a:dk2>
      <a:lt2>
        <a:srgbClr val="FFF6B5"/>
      </a:lt2>
      <a:accent1>
        <a:srgbClr val="D16349"/>
      </a:accent1>
      <a:accent2>
        <a:srgbClr val="CCB400"/>
      </a:accent2>
      <a:accent3>
        <a:srgbClr val="FFE947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3388</TotalTime>
  <Words>2912</Words>
  <Application>Microsoft Office PowerPoint</Application>
  <PresentationFormat>Экран (4:3)</PresentationFormat>
  <Paragraphs>740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«Бюджет для граждан» к решению Совета Фурмановского городского поселения от 27.08.2020 № 37 «Об утверждении отчета об исполнении бюджета Фурмановского городского поселения за 2019 год»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Сведения о прогнозируемых и фактических значениях социально – экономического развития Фурмановского городского поселения</vt:lpstr>
      <vt:lpstr>Бюджет Фурмановского городского поселения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Расходы по разделам и подразделам классификации расходов бюджета</vt:lpstr>
      <vt:lpstr>Слайд 16</vt:lpstr>
      <vt:lpstr>Слайд 17</vt:lpstr>
      <vt:lpstr>Слайд 18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«Безопасный район»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Непрограммные направления деятельности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486</cp:revision>
  <dcterms:created xsi:type="dcterms:W3CDTF">2016-06-22T11:14:51Z</dcterms:created>
  <dcterms:modified xsi:type="dcterms:W3CDTF">2020-10-15T12:06:09Z</dcterms:modified>
</cp:coreProperties>
</file>