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5" r:id="rId4"/>
    <p:sldId id="295" r:id="rId5"/>
    <p:sldId id="276" r:id="rId6"/>
    <p:sldId id="292" r:id="rId7"/>
    <p:sldId id="281" r:id="rId8"/>
    <p:sldId id="304" r:id="rId9"/>
    <p:sldId id="286" r:id="rId10"/>
    <p:sldId id="297" r:id="rId11"/>
    <p:sldId id="298" r:id="rId12"/>
    <p:sldId id="300" r:id="rId13"/>
    <p:sldId id="296" r:id="rId14"/>
    <p:sldId id="301" r:id="rId15"/>
    <p:sldId id="302" r:id="rId16"/>
    <p:sldId id="303" r:id="rId17"/>
    <p:sldId id="291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D0"/>
    <a:srgbClr val="0D407D"/>
    <a:srgbClr val="F7F7F7"/>
    <a:srgbClr val="460000"/>
    <a:srgbClr val="0088B8"/>
    <a:srgbClr val="A20000"/>
    <a:srgbClr val="4398FF"/>
    <a:srgbClr val="C5E6FB"/>
    <a:srgbClr val="157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098" autoAdjust="0"/>
    <p:restoredTop sz="98312" autoAdjust="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2207360"/>
            <a:ext cx="7772400" cy="7635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4039820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527605"/>
            <a:ext cx="8229600" cy="61082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74" y="1443835"/>
            <a:ext cx="7482545" cy="458115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6010" y="527605"/>
            <a:ext cx="6244435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1" y="1596540"/>
            <a:ext cx="3817624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1" y="2226403"/>
            <a:ext cx="3817624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5" y="1596540"/>
            <a:ext cx="397033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5" y="2226403"/>
            <a:ext cx="3970330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Century Gothic" pitchFamily="34" charset="0"/>
              </a:rPr>
              <a:t>Приоритетная программа «Комплексное развитие моногородов»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4215" y="6483100"/>
            <a:ext cx="1059785" cy="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Группа 7"/>
          <p:cNvGrpSpPr/>
          <p:nvPr/>
        </p:nvGrpSpPr>
        <p:grpSpPr>
          <a:xfrm>
            <a:off x="-59634" y="680310"/>
            <a:ext cx="1068935" cy="763525"/>
            <a:chOff x="3655770" y="527605"/>
            <a:chExt cx="1068935" cy="76352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910278" y="909368"/>
              <a:ext cx="559918" cy="1908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Logo_rus_cmyk_pos-1024x390.jpg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55770" y="527605"/>
              <a:ext cx="1068935" cy="763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788155" y="183134"/>
            <a:ext cx="5059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entury Gothic" pitchFamily="34" charset="0"/>
              </a:rPr>
              <a:t>Синхронизация с проектом </a:t>
            </a:r>
          </a:p>
          <a:p>
            <a:r>
              <a:rPr lang="ru-RU" sz="2400" dirty="0">
                <a:solidFill>
                  <a:schemeClr val="bg1"/>
                </a:solidFill>
                <a:latin typeface="Century Gothic" pitchFamily="34" charset="0"/>
              </a:rPr>
              <a:t>по здравоохранению</a:t>
            </a:r>
            <a:endParaRPr lang="ru-RU" sz="12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ru-RU" b="1" i="1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0" y="1148585"/>
            <a:ext cx="9347200" cy="5719575"/>
            <a:chOff x="0" y="1148585"/>
            <a:chExt cx="9347200" cy="5719575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1148585"/>
              <a:ext cx="9144000" cy="5719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858" name="Picture 18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6" y="5149396"/>
              <a:ext cx="4320000" cy="1679754"/>
            </a:xfrm>
            <a:prstGeom prst="rect">
              <a:avLst/>
            </a:prstGeom>
            <a:noFill/>
            <a:ln w="3810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35842" name="Picture 2" descr="https://s-media-cache-ak0.pinimg.com/originals/73/95/60/7395603d065564bae1f52a7d75a15307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0" y="1209545"/>
              <a:ext cx="4140000" cy="1771500"/>
            </a:xfrm>
            <a:prstGeom prst="rect">
              <a:avLst/>
            </a:prstGeom>
            <a:noFill/>
            <a:ln w="3810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35846" name="Picture 6" descr="Картинки по запросу телемедийные консультации врача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9" y="3026557"/>
              <a:ext cx="4140000" cy="2082198"/>
            </a:xfrm>
            <a:prstGeom prst="rect">
              <a:avLst/>
            </a:prstGeom>
            <a:noFill/>
            <a:ln w="3810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11" name="Овал 10"/>
            <p:cNvSpPr/>
            <p:nvPr/>
          </p:nvSpPr>
          <p:spPr>
            <a:xfrm>
              <a:off x="3105910" y="1177435"/>
              <a:ext cx="2443280" cy="56500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26535" y="3887115"/>
              <a:ext cx="572120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002060"/>
                  </a:solidFill>
                  <a:latin typeface="Century Gothic" pitchFamily="34" charset="0"/>
                </a:rPr>
                <a:t>к </a:t>
              </a:r>
              <a:r>
                <a:rPr lang="ru-RU" sz="2800" i="1" dirty="0">
                  <a:solidFill>
                    <a:srgbClr val="0070C0"/>
                  </a:solidFill>
                  <a:latin typeface="Century Gothic" pitchFamily="34" charset="0"/>
                </a:rPr>
                <a:t>2018</a:t>
              </a:r>
              <a:r>
                <a:rPr lang="ru-RU" sz="1400" dirty="0">
                  <a:solidFill>
                    <a:srgbClr val="002060"/>
                  </a:solidFill>
                  <a:latin typeface="Century Gothic" pitchFamily="34" charset="0"/>
                </a:rPr>
                <a:t> году во всех моногородах будет организована многоуровневая система </a:t>
              </a:r>
              <a:r>
                <a:rPr lang="ru-RU" sz="1400" dirty="0" err="1">
                  <a:solidFill>
                    <a:srgbClr val="002060"/>
                  </a:solidFill>
                  <a:latin typeface="Century Gothic" pitchFamily="34" charset="0"/>
                </a:rPr>
                <a:t>телемедицинских</a:t>
              </a:r>
              <a:r>
                <a:rPr lang="ru-RU" sz="1400" dirty="0">
                  <a:solidFill>
                    <a:srgbClr val="002060"/>
                  </a:solidFill>
                  <a:latin typeface="Century Gothic" pitchFamily="34" charset="0"/>
                </a:rPr>
                <a:t> консультаций;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11675" y="1209850"/>
              <a:ext cx="533552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rgbClr val="002060"/>
                  </a:solidFill>
                  <a:latin typeface="Century Gothic" pitchFamily="34" charset="0"/>
                </a:rPr>
                <a:t>Совместно с  </a:t>
              </a:r>
              <a:r>
                <a:rPr lang="ru-RU" sz="1600" dirty="0" err="1">
                  <a:solidFill>
                    <a:srgbClr val="002060"/>
                  </a:solidFill>
                  <a:latin typeface="Century Gothic" pitchFamily="34" charset="0"/>
                </a:rPr>
                <a:t>Минздравсоцразвития</a:t>
              </a:r>
              <a:r>
                <a:rPr lang="ru-RU" sz="1600" dirty="0">
                  <a:solidFill>
                    <a:srgbClr val="002060"/>
                  </a:solidFill>
                  <a:latin typeface="Century Gothic" pitchFamily="34" charset="0"/>
                </a:rPr>
                <a:t> России</a:t>
              </a:r>
            </a:p>
            <a:p>
              <a:endParaRPr lang="ru-RU" dirty="0"/>
            </a:p>
          </p:txBody>
        </p:sp>
        <p:pic>
          <p:nvPicPr>
            <p:cNvPr id="35854" name="Picture 14" descr="https://im0-tub-ru.yandex.net/i?id=ae86d224e6699f76394511efa24047f7-l&amp;n=13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7410" y="1443835"/>
              <a:ext cx="2851465" cy="763525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3279240" y="2268320"/>
              <a:ext cx="564093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002060"/>
                  </a:solidFill>
                  <a:latin typeface="Century Gothic" pitchFamily="34" charset="0"/>
                </a:rPr>
                <a:t>модернизированы входные группы, а также зоны регистрации и ожидания приема в тех поликлиниках моногородов, где это требуется;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03065" y="1901950"/>
              <a:ext cx="7635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002060"/>
                  </a:solidFill>
                  <a:latin typeface="Century Gothic" pitchFamily="34" charset="0"/>
                </a:rPr>
                <a:t>Будут: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55770" y="5220820"/>
              <a:ext cx="519197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002060"/>
                  </a:solidFill>
                  <a:latin typeface="Century Gothic" pitchFamily="34" charset="0"/>
                </a:rPr>
                <a:t>до конца  </a:t>
              </a:r>
              <a:r>
                <a:rPr lang="ru-RU" sz="2800" i="1" dirty="0">
                  <a:solidFill>
                    <a:srgbClr val="0070C0"/>
                  </a:solidFill>
                  <a:latin typeface="Century Gothic" pitchFamily="34" charset="0"/>
                </a:rPr>
                <a:t>2017</a:t>
              </a:r>
              <a:r>
                <a:rPr lang="ru-RU" sz="1400" dirty="0">
                  <a:solidFill>
                    <a:srgbClr val="002060"/>
                  </a:solidFill>
                  <a:latin typeface="Century Gothic" pitchFamily="34" charset="0"/>
                </a:rPr>
                <a:t> года в каждом моногороде </a:t>
              </a:r>
              <a:br>
                <a:rPr lang="ru-RU" sz="1400" dirty="0">
                  <a:solidFill>
                    <a:srgbClr val="002060"/>
                  </a:solidFill>
                  <a:latin typeface="Century Gothic" pitchFamily="34" charset="0"/>
                </a:rPr>
              </a:br>
              <a:r>
                <a:rPr lang="ru-RU" sz="1400" dirty="0">
                  <a:solidFill>
                    <a:srgbClr val="002060"/>
                  </a:solidFill>
                  <a:latin typeface="Century Gothic" pitchFamily="34" charset="0"/>
                </a:rPr>
                <a:t>по 1 машине Скорой помощи  </a:t>
              </a:r>
              <a:br>
                <a:rPr lang="ru-RU" sz="1400" dirty="0">
                  <a:solidFill>
                    <a:srgbClr val="002060"/>
                  </a:solidFill>
                  <a:latin typeface="Century Gothic" pitchFamily="34" charset="0"/>
                </a:rPr>
              </a:br>
              <a:r>
                <a:rPr lang="ru-RU" sz="1400" dirty="0">
                  <a:solidFill>
                    <a:srgbClr val="002060"/>
                  </a:solidFill>
                  <a:latin typeface="Century Gothic" pitchFamily="34" charset="0"/>
                </a:rPr>
                <a:t>(при учете  заявленной потребности моногородом)</a:t>
              </a:r>
            </a:p>
            <a:p>
              <a:endParaRPr lang="ru-R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37000" y="3276295"/>
              <a:ext cx="56500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002060"/>
                  </a:solidFill>
                  <a:latin typeface="Century Gothic" pitchFamily="34" charset="0"/>
                </a:rPr>
                <a:t>внедрены медицинские информационные системы; </a:t>
              </a:r>
            </a:p>
            <a:p>
              <a:endParaRPr lang="ru-RU" dirty="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788155" y="183134"/>
            <a:ext cx="5059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entury Gothic" pitchFamily="34" charset="0"/>
              </a:rPr>
              <a:t>Синхронизация с проектом </a:t>
            </a:r>
          </a:p>
          <a:p>
            <a:r>
              <a:rPr lang="ru-RU" sz="2400" dirty="0">
                <a:solidFill>
                  <a:schemeClr val="bg1"/>
                </a:solidFill>
                <a:latin typeface="Century Gothic" pitchFamily="34" charset="0"/>
              </a:rPr>
              <a:t>по образованию</a:t>
            </a:r>
            <a:endParaRPr lang="ru-RU" sz="12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ru-RU" b="1" i="1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8510" y="1443835"/>
            <a:ext cx="9144000" cy="5719575"/>
            <a:chOff x="0" y="1138425"/>
            <a:chExt cx="9144000" cy="5719575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1138425"/>
              <a:ext cx="9144000" cy="5719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69790" y="1209850"/>
              <a:ext cx="437795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rgbClr val="002060"/>
                  </a:solidFill>
                  <a:latin typeface="Century Gothic" pitchFamily="34" charset="0"/>
                </a:rPr>
                <a:t>Совместно с  </a:t>
              </a:r>
              <a:r>
                <a:rPr lang="ru-RU" sz="1600" dirty="0" err="1">
                  <a:solidFill>
                    <a:srgbClr val="002060"/>
                  </a:solidFill>
                  <a:latin typeface="Century Gothic" pitchFamily="34" charset="0"/>
                </a:rPr>
                <a:t>Минобрнауки</a:t>
              </a:r>
              <a:r>
                <a:rPr lang="ru-RU" sz="1600" dirty="0">
                  <a:solidFill>
                    <a:srgbClr val="002060"/>
                  </a:solidFill>
                  <a:latin typeface="Century Gothic" pitchFamily="34" charset="0"/>
                </a:rPr>
                <a:t> России</a:t>
              </a:r>
            </a:p>
            <a:p>
              <a:endParaRPr lang="ru-RU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19295" y="4909717"/>
              <a:ext cx="4581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pic>
          <p:nvPicPr>
            <p:cNvPr id="36868" name="Picture 4" descr="http://ksservis.ru/files/project_4188/portfolio/t5_mini5.jpg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3335" y="1414018"/>
              <a:ext cx="2290575" cy="1068935"/>
            </a:xfrm>
            <a:prstGeom prst="rect">
              <a:avLst/>
            </a:prstGeom>
            <a:noFill/>
          </p:spPr>
        </p:pic>
        <p:pic>
          <p:nvPicPr>
            <p:cNvPr id="36870" name="Picture 6" descr="http://zoozel.ru/gallery/images/2047316_neobychnye-proekty-shkol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" y="1199385"/>
              <a:ext cx="4320000" cy="1985165"/>
            </a:xfrm>
            <a:prstGeom prst="rect">
              <a:avLst/>
            </a:prstGeom>
            <a:noFill/>
            <a:ln w="3810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36872" name="Picture 8" descr="http://hr-media.ru/wp-content/uploads/2016/10/4d09d9e8a7665622acf40a269d0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" y="3225495"/>
              <a:ext cx="4320000" cy="1626712"/>
            </a:xfrm>
            <a:prstGeom prst="rect">
              <a:avLst/>
            </a:prstGeom>
            <a:noFill/>
            <a:ln w="3810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36874" name="Picture 10" descr="http://gotonight.ru/ih800/catalog/museums/2005_kvantorium1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" y="4822455"/>
              <a:ext cx="4320000" cy="2007000"/>
            </a:xfrm>
            <a:prstGeom prst="rect">
              <a:avLst/>
            </a:prstGeom>
            <a:noFill/>
            <a:ln w="3810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22" name="TextBox 21"/>
            <p:cNvSpPr txBox="1"/>
            <p:nvPr/>
          </p:nvSpPr>
          <p:spPr>
            <a:xfrm>
              <a:off x="4469790" y="2230196"/>
              <a:ext cx="4530654" cy="2653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ru-RU" sz="1400" dirty="0">
                  <a:solidFill>
                    <a:srgbClr val="002060"/>
                  </a:solidFill>
                  <a:latin typeface="Century Gothic" pitchFamily="34" charset="0"/>
                </a:rPr>
                <a:t>до конца </a:t>
              </a:r>
              <a:r>
                <a:rPr lang="ru-RU" sz="2000" i="1" dirty="0">
                  <a:solidFill>
                    <a:srgbClr val="0070C0"/>
                  </a:solidFill>
                  <a:latin typeface="Century Gothic" pitchFamily="34" charset="0"/>
                </a:rPr>
                <a:t>2017</a:t>
              </a:r>
              <a:r>
                <a:rPr lang="ru-RU" sz="2800" dirty="0">
                  <a:solidFill>
                    <a:srgbClr val="0070C0"/>
                  </a:solidFill>
                  <a:latin typeface="Century Gothic" pitchFamily="34" charset="0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Century Gothic" pitchFamily="34" charset="0"/>
                </a:rPr>
                <a:t>года будет запущен пилотный проект строительства  </a:t>
              </a:r>
              <a:r>
                <a:rPr lang="ru-RU" sz="2000" i="1" dirty="0">
                  <a:solidFill>
                    <a:srgbClr val="0070C0"/>
                  </a:solidFill>
                  <a:latin typeface="Century Gothic" pitchFamily="34" charset="0"/>
                </a:rPr>
                <a:t>5</a:t>
              </a:r>
              <a:r>
                <a:rPr lang="ru-RU" sz="2000" b="1" dirty="0">
                  <a:solidFill>
                    <a:srgbClr val="002060"/>
                  </a:solidFill>
                  <a:latin typeface="Century Gothic" pitchFamily="34" charset="0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Century Gothic" pitchFamily="34" charset="0"/>
                </a:rPr>
                <a:t>школ нового типа;</a:t>
              </a:r>
            </a:p>
            <a:p>
              <a:pPr>
                <a:lnSpc>
                  <a:spcPct val="114000"/>
                </a:lnSpc>
              </a:pPr>
              <a:endParaRPr lang="ru-RU" sz="1400" dirty="0">
                <a:solidFill>
                  <a:srgbClr val="002060"/>
                </a:solidFill>
                <a:latin typeface="Century Gothic" pitchFamily="34" charset="0"/>
              </a:endParaRPr>
            </a:p>
            <a:p>
              <a:pPr>
                <a:lnSpc>
                  <a:spcPct val="114000"/>
                </a:lnSpc>
              </a:pPr>
              <a:endParaRPr lang="ru-RU" sz="1400" dirty="0">
                <a:solidFill>
                  <a:srgbClr val="002060"/>
                </a:solidFill>
                <a:latin typeface="Century Gothic" pitchFamily="34" charset="0"/>
              </a:endParaRPr>
            </a:p>
            <a:p>
              <a:pPr>
                <a:lnSpc>
                  <a:spcPct val="114000"/>
                </a:lnSpc>
              </a:pPr>
              <a:endParaRPr lang="ru-RU" sz="1400" dirty="0">
                <a:solidFill>
                  <a:srgbClr val="002060"/>
                </a:solidFill>
                <a:latin typeface="Century Gothic" pitchFamily="34" charset="0"/>
              </a:endParaRPr>
            </a:p>
            <a:p>
              <a:pPr>
                <a:lnSpc>
                  <a:spcPct val="114000"/>
                </a:lnSpc>
              </a:pPr>
              <a:endParaRPr lang="ru-RU" sz="1400" dirty="0">
                <a:solidFill>
                  <a:srgbClr val="002060"/>
                </a:solidFill>
                <a:latin typeface="Century Gothic" pitchFamily="34" charset="0"/>
              </a:endParaRPr>
            </a:p>
            <a:p>
              <a:pPr>
                <a:lnSpc>
                  <a:spcPct val="114000"/>
                </a:lnSpc>
              </a:pPr>
              <a:endParaRPr lang="ru-RU" sz="1400" dirty="0">
                <a:solidFill>
                  <a:srgbClr val="002060"/>
                </a:solidFill>
                <a:latin typeface="Century Gothic" pitchFamily="34" charset="0"/>
              </a:endParaRPr>
            </a:p>
            <a:p>
              <a:pPr>
                <a:lnSpc>
                  <a:spcPct val="114000"/>
                </a:lnSpc>
              </a:pPr>
              <a:endParaRPr lang="ru-RU" sz="1400" dirty="0">
                <a:solidFill>
                  <a:srgbClr val="002060"/>
                </a:solidFill>
                <a:latin typeface="Century Gothic" pitchFamily="34" charset="0"/>
              </a:endParaRPr>
            </a:p>
            <a:p>
              <a:pPr>
                <a:lnSpc>
                  <a:spcPct val="114000"/>
                </a:lnSpc>
              </a:pPr>
              <a:endParaRPr lang="ru-RU" sz="14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78655" y="3296615"/>
              <a:ext cx="47247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19294" y="6024985"/>
              <a:ext cx="442844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002060"/>
                  </a:solidFill>
                  <a:latin typeface="Century Gothic" pitchFamily="34" charset="0"/>
                </a:rPr>
                <a:t>до конца </a:t>
              </a:r>
              <a:r>
                <a:rPr lang="ru-RU" sz="2000" i="1" dirty="0">
                  <a:solidFill>
                    <a:srgbClr val="0070C0"/>
                  </a:solidFill>
                  <a:latin typeface="Century Gothic" pitchFamily="34" charset="0"/>
                </a:rPr>
                <a:t>2018</a:t>
              </a:r>
              <a:r>
                <a:rPr lang="ru-RU" sz="2800" dirty="0">
                  <a:solidFill>
                    <a:srgbClr val="0070C0"/>
                  </a:solidFill>
                  <a:latin typeface="Century Gothic" pitchFamily="34" charset="0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Century Gothic" pitchFamily="34" charset="0"/>
                </a:rPr>
                <a:t>года будут открыты</a:t>
              </a:r>
              <a:r>
                <a:rPr lang="ru-RU" dirty="0">
                  <a:solidFill>
                    <a:srgbClr val="002060"/>
                  </a:solidFill>
                  <a:latin typeface="Century Gothic" pitchFamily="34" charset="0"/>
                </a:rPr>
                <a:t> </a:t>
              </a:r>
              <a:r>
                <a:rPr lang="ru-RU" sz="2000" i="1" dirty="0">
                  <a:solidFill>
                    <a:srgbClr val="0070C0"/>
                  </a:solidFill>
                  <a:latin typeface="Century Gothic" pitchFamily="34" charset="0"/>
                </a:rPr>
                <a:t>10</a:t>
              </a:r>
              <a:r>
                <a:rPr lang="ru-RU" b="1" dirty="0">
                  <a:solidFill>
                    <a:srgbClr val="002060"/>
                  </a:solidFill>
                  <a:latin typeface="Century Gothic" pitchFamily="34" charset="0"/>
                </a:rPr>
                <a:t> </a:t>
              </a:r>
              <a:r>
                <a:rPr lang="ru-RU" sz="1400" dirty="0" err="1">
                  <a:solidFill>
                    <a:srgbClr val="002060"/>
                  </a:solidFill>
                  <a:latin typeface="Century Gothic" pitchFamily="34" charset="0"/>
                </a:rPr>
                <a:t>кванториумов</a:t>
              </a:r>
              <a:endParaRPr lang="ru-RU" sz="14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397165" y="5107405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Century Gothic" pitchFamily="34" charset="0"/>
              </a:rPr>
              <a:t>до конца </a:t>
            </a:r>
            <a:r>
              <a:rPr lang="ru-RU" sz="1400" i="1" dirty="0">
                <a:solidFill>
                  <a:srgbClr val="0070C0"/>
                </a:solidFill>
                <a:latin typeface="Century Gothic" pitchFamily="34" charset="0"/>
              </a:rPr>
              <a:t>2018</a:t>
            </a:r>
            <a:r>
              <a:rPr lang="ru-RU" sz="1400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Century Gothic" pitchFamily="34" charset="0"/>
              </a:rPr>
              <a:t>года</a:t>
            </a:r>
            <a:endParaRPr lang="en-US" sz="1400" dirty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Century Gothic" pitchFamily="34" charset="0"/>
              </a:rPr>
              <a:t> будут созданы  в</a:t>
            </a:r>
            <a:r>
              <a:rPr lang="ru-RU" sz="1400" i="1" dirty="0">
                <a:solidFill>
                  <a:srgbClr val="002060"/>
                </a:solidFill>
                <a:latin typeface="Century Gothic" pitchFamily="34" charset="0"/>
              </a:rPr>
              <a:t>  </a:t>
            </a:r>
            <a:r>
              <a:rPr lang="ru-RU" sz="1400" i="1" dirty="0">
                <a:solidFill>
                  <a:srgbClr val="0070C0"/>
                </a:solidFill>
                <a:latin typeface="Century Gothic" pitchFamily="34" charset="0"/>
              </a:rPr>
              <a:t>7</a:t>
            </a:r>
            <a:r>
              <a:rPr lang="ru-RU" sz="1400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Century Gothic" pitchFamily="34" charset="0"/>
              </a:rPr>
              <a:t>моногородах специализированные центры компетенций, аккредитованные по стандартам </a:t>
            </a:r>
            <a:r>
              <a:rPr lang="ru-RU" sz="1400" dirty="0" err="1">
                <a:solidFill>
                  <a:srgbClr val="002060"/>
                </a:solidFill>
                <a:latin typeface="Century Gothic" pitchFamily="34" charset="0"/>
              </a:rPr>
              <a:t>Волдскиллс</a:t>
            </a:r>
            <a:r>
              <a:rPr lang="ru-RU" sz="1400" dirty="0">
                <a:solidFill>
                  <a:srgbClr val="002060"/>
                </a:solidFill>
                <a:latin typeface="Century Gothic" pitchFamily="34" charset="0"/>
              </a:rPr>
              <a:t> Россия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88300" y="3663363"/>
            <a:ext cx="4455218" cy="1215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D407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 </a:t>
            </a:r>
            <a:r>
              <a:rPr lang="ru-RU" sz="2000" i="1" dirty="0">
                <a:solidFill>
                  <a:srgbClr val="0068D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</a:t>
            </a:r>
            <a:r>
              <a:rPr lang="ru-RU" sz="1400" dirty="0">
                <a:solidFill>
                  <a:srgbClr val="0D407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году  планируется установить квоты </a:t>
            </a:r>
            <a:br>
              <a:rPr lang="ru-RU" sz="1400" dirty="0">
                <a:solidFill>
                  <a:srgbClr val="0D407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D407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целевой прием специалистов с высшим педагогическим образованием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D407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(не менее 1 от города)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0" y="183134"/>
            <a:ext cx="9144000" cy="6674866"/>
            <a:chOff x="0" y="183134"/>
            <a:chExt cx="9144000" cy="6674866"/>
          </a:xfrm>
        </p:grpSpPr>
        <p:sp>
          <p:nvSpPr>
            <p:cNvPr id="10" name="TextBox 9"/>
            <p:cNvSpPr txBox="1"/>
            <p:nvPr/>
          </p:nvSpPr>
          <p:spPr>
            <a:xfrm>
              <a:off x="3788155" y="183134"/>
              <a:ext cx="505958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  <a:latin typeface="Century Gothic" pitchFamily="34" charset="0"/>
                </a:rPr>
                <a:t>Синхронизация с проектом </a:t>
              </a:r>
            </a:p>
            <a:p>
              <a:r>
                <a:rPr lang="ru-RU" sz="2400" dirty="0">
                  <a:solidFill>
                    <a:schemeClr val="bg1"/>
                  </a:solidFill>
                  <a:latin typeface="Century Gothic" pitchFamily="34" charset="0"/>
                </a:rPr>
                <a:t>«ЖКХ и городская среда»</a:t>
              </a:r>
              <a:endParaRPr lang="ru-RU" sz="1200" dirty="0">
                <a:solidFill>
                  <a:schemeClr val="bg1"/>
                </a:solidFill>
                <a:latin typeface="Century Gothic" pitchFamily="34" charset="0"/>
              </a:endParaRPr>
            </a:p>
            <a:p>
              <a:endParaRPr lang="ru-RU" b="1" i="1" dirty="0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0" y="1138425"/>
              <a:ext cx="9144000" cy="5719575"/>
              <a:chOff x="0" y="1138425"/>
              <a:chExt cx="9144000" cy="5719575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0" y="1138425"/>
                <a:ext cx="9144000" cy="57195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572000" y="1209850"/>
                <a:ext cx="427574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solidFill>
                      <a:srgbClr val="002060"/>
                    </a:solidFill>
                    <a:latin typeface="Century Gothic" pitchFamily="34" charset="0"/>
                  </a:rPr>
                  <a:t>Совместно с  Минстроем России </a:t>
                </a:r>
              </a:p>
              <a:p>
                <a:r>
                  <a:rPr lang="ru-RU" sz="1600" dirty="0">
                    <a:solidFill>
                      <a:srgbClr val="002060"/>
                    </a:solidFill>
                    <a:latin typeface="Century Gothic" pitchFamily="34" charset="0"/>
                  </a:rPr>
                  <a:t>и АИЖК </a:t>
                </a:r>
              </a:p>
              <a:p>
                <a:endParaRPr lang="ru-RU" dirty="0"/>
              </a:p>
            </p:txBody>
          </p:sp>
          <p:grpSp>
            <p:nvGrpSpPr>
              <p:cNvPr id="29" name="Группа 28"/>
              <p:cNvGrpSpPr/>
              <p:nvPr/>
            </p:nvGrpSpPr>
            <p:grpSpPr>
              <a:xfrm>
                <a:off x="58655" y="1179065"/>
                <a:ext cx="4320000" cy="5627830"/>
                <a:chOff x="58655" y="1179065"/>
                <a:chExt cx="4320000" cy="5627830"/>
              </a:xfrm>
            </p:grpSpPr>
            <p:pic>
              <p:nvPicPr>
                <p:cNvPr id="17" name="Рисунок 16" descr="Ульяновск111.jpg"/>
                <p:cNvPicPr>
                  <a:picLocks noChangeAspect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58655" y="2308960"/>
                  <a:ext cx="4320000" cy="1221640"/>
                </a:xfrm>
                <a:prstGeom prst="rect">
                  <a:avLst/>
                </a:prstGeom>
                <a:noFill/>
                <a:ln w="38100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8" name="Рисунок 17" descr="Вологда.jpg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58655" y="3510280"/>
                  <a:ext cx="4320000" cy="1068935"/>
                </a:xfrm>
                <a:prstGeom prst="rect">
                  <a:avLst/>
                </a:prstGeom>
                <a:noFill/>
                <a:ln w="38100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1" name="Рисунок 20" descr="0_f5dfa_a4ee3fcd_XL.jpg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58655" y="1179065"/>
                  <a:ext cx="4320000" cy="1170535"/>
                </a:xfrm>
                <a:prstGeom prst="rect">
                  <a:avLst/>
                </a:prstGeom>
                <a:noFill/>
                <a:ln w="38100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7" name="Рисунок 26" descr="Коломна_пастила.jpg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58655" y="4599535"/>
                  <a:ext cx="4320000" cy="1068935"/>
                </a:xfrm>
                <a:prstGeom prst="rect">
                  <a:avLst/>
                </a:prstGeom>
                <a:noFill/>
                <a:ln w="38100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7896" name="Picture 8" descr="Thumb 52"/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655" y="5681370"/>
                  <a:ext cx="4320000" cy="1125525"/>
                </a:xfrm>
                <a:prstGeom prst="rect">
                  <a:avLst/>
                </a:prstGeom>
                <a:noFill/>
                <a:ln w="38100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  <a:effectLst/>
              </p:spPr>
            </p:pic>
          </p:grpSp>
          <p:pic>
            <p:nvPicPr>
              <p:cNvPr id="37898" name="Picture 10" descr="https://tomsk-gkh.ru/upload/news/rtf/626_minstroj1.jpg"/>
              <p:cNvPicPr>
                <a:picLocks noChangeAspect="1" noChangeArrowheads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0116" y="1749245"/>
                <a:ext cx="3359510" cy="1119837"/>
              </a:xfrm>
              <a:prstGeom prst="rect">
                <a:avLst/>
              </a:prstGeom>
              <a:noFill/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4572000" y="3149787"/>
                <a:ext cx="427574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solidFill>
                      <a:srgbClr val="002060"/>
                    </a:solidFill>
                    <a:latin typeface="Century Gothic" pitchFamily="34" charset="0"/>
                  </a:rPr>
                  <a:t>предусмотрено предоставление субсидий субъектам на благоустройство</a:t>
                </a:r>
              </a:p>
              <a:p>
                <a:endParaRPr lang="ru-RU" sz="16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595498" y="4650640"/>
                <a:ext cx="427574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002060"/>
                    </a:solidFill>
                    <a:latin typeface="Century Gothic" pitchFamily="34" charset="0"/>
                  </a:rPr>
                  <a:t>в </a:t>
                </a:r>
                <a:r>
                  <a:rPr lang="ru-RU" sz="2400" dirty="0">
                    <a:solidFill>
                      <a:srgbClr val="0070C0"/>
                    </a:solidFill>
                    <a:latin typeface="Century Gothic" pitchFamily="34" charset="0"/>
                  </a:rPr>
                  <a:t>2017</a:t>
                </a:r>
                <a:r>
                  <a:rPr lang="ru-RU" sz="2000" dirty="0">
                    <a:solidFill>
                      <a:srgbClr val="002060"/>
                    </a:solidFill>
                    <a:latin typeface="Century Gothic" pitchFamily="34" charset="0"/>
                  </a:rPr>
                  <a:t> </a:t>
                </a:r>
                <a:r>
                  <a:rPr lang="ru-RU" dirty="0">
                    <a:solidFill>
                      <a:srgbClr val="002060"/>
                    </a:solidFill>
                    <a:latin typeface="Century Gothic" pitchFamily="34" charset="0"/>
                  </a:rPr>
                  <a:t>году – </a:t>
                </a:r>
                <a:r>
                  <a:rPr lang="ru-RU" sz="1600" dirty="0">
                    <a:solidFill>
                      <a:srgbClr val="002060"/>
                    </a:solidFill>
                    <a:latin typeface="Century Gothic" pitchFamily="34" charset="0"/>
                  </a:rPr>
                  <a:t>повышение компетенций специалистов моногородов по благоустройству и созданию комфортной городской среды </a:t>
                </a: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0360" y="222195"/>
            <a:ext cx="5650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Century Gothic" pitchFamily="34" charset="0"/>
              </a:rPr>
              <a:t>Совместно с проектом</a:t>
            </a:r>
          </a:p>
          <a:p>
            <a:r>
              <a:rPr lang="ru-RU" sz="2200" dirty="0">
                <a:solidFill>
                  <a:schemeClr val="bg1"/>
                </a:solidFill>
                <a:latin typeface="Century Gothic" pitchFamily="34" charset="0"/>
              </a:rPr>
              <a:t> «Безопасные и качественные дороги» 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99295" y="1291130"/>
            <a:ext cx="8748445" cy="5349396"/>
            <a:chOff x="99295" y="1291130"/>
            <a:chExt cx="8748445" cy="5349396"/>
          </a:xfrm>
        </p:grpSpPr>
        <p:pic>
          <p:nvPicPr>
            <p:cNvPr id="33802" name="Picture 10" descr="https://im0-tub-ru.yandex.net/i?id=859c92d1e00db376bb26792bc0a4b193-l&amp;n=1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95" y="1312524"/>
              <a:ext cx="4320000" cy="2880001"/>
            </a:xfrm>
            <a:prstGeom prst="rect">
              <a:avLst/>
            </a:prstGeom>
            <a:noFill/>
            <a:ln w="3810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33804" name="Picture 12" descr="https://im0-tub-ru.yandex.net/i?id=e28148ab90b6f7a75a8cc6ee6273f4f9-l&amp;n=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295" y="4192525"/>
              <a:ext cx="4320000" cy="2448001"/>
            </a:xfrm>
            <a:prstGeom prst="rect">
              <a:avLst/>
            </a:prstGeom>
            <a:noFill/>
            <a:ln w="3810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4572000" y="3161576"/>
              <a:ext cx="427574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dirty="0">
                  <a:solidFill>
                    <a:srgbClr val="002060"/>
                  </a:solidFill>
                  <a:latin typeface="Century Gothic" pitchFamily="34" charset="0"/>
                </a:rPr>
                <a:t>в </a:t>
              </a:r>
              <a:r>
                <a:rPr lang="ru-RU" sz="2800" i="1" dirty="0">
                  <a:solidFill>
                    <a:srgbClr val="0070C0"/>
                  </a:solidFill>
                  <a:latin typeface="Century Gothic" pitchFamily="34" charset="0"/>
                </a:rPr>
                <a:t>2017</a:t>
              </a:r>
              <a:r>
                <a:rPr lang="ru-RU" sz="1400" i="1" dirty="0">
                  <a:solidFill>
                    <a:srgbClr val="002060"/>
                  </a:solidFill>
                  <a:latin typeface="Century Gothic" pitchFamily="34" charset="0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Century Gothic" pitchFamily="34" charset="0"/>
                </a:rPr>
                <a:t>году планируется осуществить ремонт основной (главной) улицы не менее чем в  </a:t>
              </a:r>
              <a:r>
                <a:rPr lang="ru-RU" sz="2800" i="1" dirty="0">
                  <a:solidFill>
                    <a:srgbClr val="0070C0"/>
                  </a:solidFill>
                  <a:latin typeface="Century Gothic" pitchFamily="34" charset="0"/>
                </a:rPr>
                <a:t>300 </a:t>
              </a:r>
              <a:r>
                <a:rPr lang="ru-RU" sz="1400" dirty="0">
                  <a:solidFill>
                    <a:srgbClr val="002060"/>
                  </a:solidFill>
                  <a:latin typeface="Century Gothic" pitchFamily="34" charset="0"/>
                </a:rPr>
                <a:t>городах</a:t>
              </a:r>
            </a:p>
            <a:p>
              <a:endParaRPr lang="ru-RU" sz="1400" dirty="0">
                <a:solidFill>
                  <a:srgbClr val="002060"/>
                </a:solidFill>
                <a:latin typeface="Century Gothic" pitchFamily="34" charset="0"/>
              </a:endParaRPr>
            </a:p>
            <a:p>
              <a:pPr algn="just"/>
              <a:r>
                <a:rPr lang="ru-RU" sz="1400" dirty="0">
                  <a:solidFill>
                    <a:srgbClr val="002060"/>
                  </a:solidFill>
                  <a:latin typeface="Century Gothic" pitchFamily="34" charset="0"/>
                </a:rPr>
                <a:t>В </a:t>
              </a:r>
              <a:r>
                <a:rPr lang="ru-RU" sz="2800" i="1" dirty="0">
                  <a:solidFill>
                    <a:srgbClr val="0070C0"/>
                  </a:solidFill>
                  <a:latin typeface="Century Gothic" pitchFamily="34" charset="0"/>
                </a:rPr>
                <a:t>2</a:t>
              </a:r>
              <a:r>
                <a:rPr lang="ru-RU" sz="1400" dirty="0">
                  <a:solidFill>
                    <a:srgbClr val="002060"/>
                  </a:solidFill>
                  <a:latin typeface="Century Gothic" pitchFamily="34" charset="0"/>
                </a:rPr>
                <a:t> агломерациях Набережные Челны и Тольятти приведут в порядок всю дорожную сеть</a:t>
              </a:r>
            </a:p>
          </p:txBody>
        </p:sp>
        <p:pic>
          <p:nvPicPr>
            <p:cNvPr id="33807" name="Picture 15" descr="https://im0-tub-ru.yandex.net/i?id=bf254ad074b3c71609dba0f6870a8cd2-l&amp;n=13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0115" y="2124104"/>
              <a:ext cx="2748690" cy="997509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572000" y="1291130"/>
              <a:ext cx="38176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002060"/>
                  </a:solidFill>
                  <a:latin typeface="Century Gothic" pitchFamily="34" charset="0"/>
                </a:rPr>
                <a:t>С учетом рекомендаций Минтранса и Региональными дорожными фондами </a:t>
              </a:r>
            </a:p>
            <a:p>
              <a:endParaRPr lang="ru-RU" dirty="0"/>
            </a:p>
          </p:txBody>
        </p:sp>
      </p:grpSp>
      <p:sp>
        <p:nvSpPr>
          <p:cNvPr id="15" name="Шестиугольник 14"/>
          <p:cNvSpPr/>
          <p:nvPr/>
        </p:nvSpPr>
        <p:spPr>
          <a:xfrm>
            <a:off x="8399220" y="6485563"/>
            <a:ext cx="744780" cy="372437"/>
          </a:xfrm>
          <a:prstGeom prst="hexagon">
            <a:avLst>
              <a:gd name="adj" fmla="val 0"/>
              <a:gd name="vf" fmla="val 1154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08475" y="69490"/>
            <a:ext cx="5335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entury Gothic" pitchFamily="34" charset="0"/>
              </a:rPr>
              <a:t>Совместно с проектом по малому предпринимательству</a:t>
            </a:r>
          </a:p>
          <a:p>
            <a:endParaRPr lang="ru-RU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1138425"/>
            <a:ext cx="9144000" cy="5719575"/>
            <a:chOff x="0" y="1138425"/>
            <a:chExt cx="9144000" cy="5719575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1138425"/>
              <a:ext cx="9144000" cy="5719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419294" y="6024984"/>
              <a:ext cx="4724705" cy="83301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938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5" y="1189225"/>
              <a:ext cx="4320000" cy="1985165"/>
            </a:xfrm>
            <a:prstGeom prst="rect">
              <a:avLst/>
            </a:prstGeom>
            <a:noFill/>
            <a:ln w="3810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39940" name="Picture 4" descr="http://www.inform.kz/fotoarticles/20150212140744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5" y="5076340"/>
              <a:ext cx="4320000" cy="1762970"/>
            </a:xfrm>
            <a:prstGeom prst="rect">
              <a:avLst/>
            </a:prstGeom>
            <a:noFill/>
            <a:ln w="3810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39941" name="Picture 5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5" y="3174390"/>
              <a:ext cx="4320000" cy="1875746"/>
            </a:xfrm>
            <a:prstGeom prst="rect">
              <a:avLst/>
            </a:prstGeom>
            <a:noFill/>
            <a:ln w="3810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4419295" y="1317327"/>
              <a:ext cx="4724705" cy="4647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rgbClr val="002060"/>
                  </a:solidFill>
                  <a:latin typeface="Century Gothic" pitchFamily="34" charset="0"/>
                </a:rPr>
                <a:t>С Корпорацией МСП и Минэкономразвития России</a:t>
              </a:r>
            </a:p>
            <a:p>
              <a:r>
                <a:rPr lang="ru-RU" sz="1600" dirty="0">
                  <a:solidFill>
                    <a:srgbClr val="002060"/>
                  </a:solidFill>
                  <a:latin typeface="Century Gothic" pitchFamily="34" charset="0"/>
                </a:rPr>
                <a:t> К </a:t>
              </a:r>
              <a:r>
                <a:rPr lang="ru-RU" sz="2800" i="1" dirty="0">
                  <a:solidFill>
                    <a:srgbClr val="0070C0"/>
                  </a:solidFill>
                  <a:latin typeface="Century Gothic" pitchFamily="34" charset="0"/>
                </a:rPr>
                <a:t>2018</a:t>
              </a:r>
              <a:r>
                <a:rPr lang="ru-RU" sz="1600" dirty="0">
                  <a:solidFill>
                    <a:srgbClr val="002060"/>
                  </a:solidFill>
                  <a:latin typeface="Century Gothic" pitchFamily="34" charset="0"/>
                </a:rPr>
                <a:t> году:</a:t>
              </a:r>
            </a:p>
            <a:p>
              <a:endParaRPr lang="ru-RU" sz="1400" dirty="0">
                <a:solidFill>
                  <a:srgbClr val="002060"/>
                </a:solidFill>
                <a:latin typeface="Century Gothic" pitchFamily="34" charset="0"/>
              </a:endParaRPr>
            </a:p>
            <a:p>
              <a:r>
                <a:rPr lang="ru-RU" sz="1200" dirty="0">
                  <a:solidFill>
                    <a:srgbClr val="002060"/>
                  </a:solidFill>
                  <a:latin typeface="Century Gothic" pitchFamily="34" charset="0"/>
                </a:rPr>
                <a:t>- почти тысяче (</a:t>
              </a:r>
              <a:r>
                <a:rPr lang="ru-RU" sz="2400" i="1" dirty="0">
                  <a:solidFill>
                    <a:srgbClr val="0070C0"/>
                  </a:solidFill>
                  <a:latin typeface="Century Gothic" pitchFamily="34" charset="0"/>
                </a:rPr>
                <a:t>905</a:t>
              </a:r>
              <a:r>
                <a:rPr lang="ru-RU" sz="1200" dirty="0">
                  <a:solidFill>
                    <a:srgbClr val="002060"/>
                  </a:solidFill>
                  <a:latin typeface="Century Gothic" pitchFamily="34" charset="0"/>
                </a:rPr>
                <a:t>) субъектам МСП моногородов будет оказана кредитная поддержка с использованием гарантий и поручительств в рамках Национальной гарантийной системы</a:t>
              </a:r>
            </a:p>
            <a:p>
              <a:endParaRPr lang="ru-RU" sz="1400" dirty="0">
                <a:solidFill>
                  <a:srgbClr val="002060"/>
                </a:solidFill>
                <a:latin typeface="Century Gothic" pitchFamily="34" charset="0"/>
              </a:endParaRPr>
            </a:p>
            <a:p>
              <a:r>
                <a:rPr lang="ru-RU" sz="1400" dirty="0">
                  <a:solidFill>
                    <a:srgbClr val="002060"/>
                  </a:solidFill>
                  <a:latin typeface="Century Gothic" pitchFamily="34" charset="0"/>
                </a:rPr>
                <a:t>-</a:t>
              </a:r>
              <a:r>
                <a:rPr lang="ru-RU" sz="1200" dirty="0">
                  <a:solidFill>
                    <a:srgbClr val="002060"/>
                  </a:solidFill>
                  <a:latin typeface="Century Gothic" pitchFamily="34" charset="0"/>
                </a:rPr>
                <a:t> всем моногородам будут доступны возможности создаваемых Центров оказания услуг</a:t>
              </a:r>
            </a:p>
            <a:p>
              <a:endParaRPr lang="ru-RU" sz="1200" dirty="0">
                <a:solidFill>
                  <a:srgbClr val="002060"/>
                </a:solidFill>
                <a:latin typeface="Century Gothic" pitchFamily="34" charset="0"/>
              </a:endParaRPr>
            </a:p>
            <a:p>
              <a:endParaRPr lang="ru-RU" sz="400" dirty="0">
                <a:solidFill>
                  <a:srgbClr val="002060"/>
                </a:solidFill>
                <a:latin typeface="Century Gothic" pitchFamily="34" charset="0"/>
              </a:endParaRPr>
            </a:p>
            <a:p>
              <a:pPr>
                <a:buFontTx/>
                <a:buChar char="-"/>
              </a:pPr>
              <a:r>
                <a:rPr lang="ru-RU" sz="1200" dirty="0">
                  <a:solidFill>
                    <a:srgbClr val="002060"/>
                  </a:solidFill>
                  <a:latin typeface="Century Gothic" pitchFamily="34" charset="0"/>
                </a:rPr>
                <a:t> будет обеспечен доступ субъектов ИМП к сервисам, предоставляемым Корпорацией МСП через Портал Бизнес-навигатора МСП</a:t>
              </a:r>
            </a:p>
            <a:p>
              <a:pPr>
                <a:buFontTx/>
                <a:buChar char="-"/>
              </a:pPr>
              <a:endParaRPr lang="ru-RU" sz="1200" dirty="0">
                <a:solidFill>
                  <a:srgbClr val="002060"/>
                </a:solidFill>
                <a:latin typeface="Century Gothic" pitchFamily="34" charset="0"/>
              </a:endParaRPr>
            </a:p>
            <a:p>
              <a:endParaRPr lang="ru-RU" sz="400" dirty="0">
                <a:solidFill>
                  <a:srgbClr val="002060"/>
                </a:solidFill>
                <a:latin typeface="Century Gothic" pitchFamily="34" charset="0"/>
              </a:endParaRPr>
            </a:p>
            <a:p>
              <a:r>
                <a:rPr lang="ru-RU" sz="1200" dirty="0">
                  <a:solidFill>
                    <a:srgbClr val="002060"/>
                  </a:solidFill>
                  <a:latin typeface="Century Gothic" pitchFamily="34" charset="0"/>
                </a:rPr>
                <a:t>- в программе Минэкономразвития зафиксирована </a:t>
              </a:r>
              <a:r>
                <a:rPr lang="ru-RU" i="1" dirty="0">
                  <a:solidFill>
                    <a:srgbClr val="0070C0"/>
                  </a:solidFill>
                  <a:latin typeface="Century Gothic" pitchFamily="34" charset="0"/>
                </a:rPr>
                <a:t>10%-квота </a:t>
              </a:r>
              <a:r>
                <a:rPr lang="ru-RU" sz="1200" dirty="0">
                  <a:solidFill>
                    <a:srgbClr val="002060"/>
                  </a:solidFill>
                  <a:latin typeface="Century Gothic" pitchFamily="34" charset="0"/>
                </a:rPr>
                <a:t>на поддержку моно </a:t>
              </a:r>
              <a:r>
                <a:rPr lang="ru-RU" sz="1200" dirty="0">
                  <a:solidFill>
                    <a:schemeClr val="accent1">
                      <a:lumMod val="75000"/>
                    </a:schemeClr>
                  </a:solidFill>
                  <a:latin typeface="Century Gothic" pitchFamily="34" charset="0"/>
                </a:rPr>
                <a:t>(регионы, в которых есть моногорода, получат финансовую поддержку с повышенным коэффициентом)</a:t>
              </a:r>
            </a:p>
          </p:txBody>
        </p:sp>
        <p:pic>
          <p:nvPicPr>
            <p:cNvPr id="39944" name="Picture 8" descr="http://www.b2bpg.ru/upload/medialibrary/dd1/dd120fc0d1343b085b95317e27c62e7b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8974" y="1348112"/>
              <a:ext cx="1633426" cy="1088951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4409440" y="6086250"/>
              <a:ext cx="473385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100" b="1" dirty="0">
                  <a:solidFill>
                    <a:schemeClr val="bg1"/>
                  </a:solidFill>
                  <a:latin typeface="Century Gothic" pitchFamily="34" charset="0"/>
                </a:rPr>
                <a:t>Таким образом, обеспечена максимальная синхронизация возможностей приоритетных программ и проектов, и заложен механизм их координации в дальнейшем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08475" y="303780"/>
            <a:ext cx="533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entury Gothic" pitchFamily="34" charset="0"/>
              </a:rPr>
              <a:t>РЕЙТИНГ КОМАНДЫ</a:t>
            </a:r>
          </a:p>
        </p:txBody>
      </p:sp>
      <p:pic>
        <p:nvPicPr>
          <p:cNvPr id="4" name="Рисунок 3" descr="fae043-754x399-754x399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79" y="2237677"/>
            <a:ext cx="4617126" cy="2443280"/>
          </a:xfrm>
          <a:prstGeom prst="rect">
            <a:avLst/>
          </a:prstGeom>
          <a:noFill/>
          <a:ln w="5715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Рисунок 4" descr="ASI_logo (1)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9908" y="1272963"/>
            <a:ext cx="1837649" cy="7220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7409" y="2055155"/>
            <a:ext cx="412303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002060"/>
              </a:solidFill>
              <a:latin typeface="Century Gothic" pitchFamily="34" charset="0"/>
            </a:endParaRPr>
          </a:p>
          <a:p>
            <a:endParaRPr lang="ru-RU" sz="700" dirty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ru-RU" sz="1200" dirty="0">
                <a:solidFill>
                  <a:srgbClr val="002060"/>
                </a:solidFill>
                <a:latin typeface="Century Gothic" pitchFamily="34" charset="0"/>
              </a:rPr>
              <a:t>Важной задачей при реализации программы комплексного развития моногородов выступает процедура оценки (</a:t>
            </a:r>
            <a:r>
              <a:rPr lang="ru-RU" sz="1200" dirty="0" err="1">
                <a:solidFill>
                  <a:srgbClr val="002060"/>
                </a:solidFill>
                <a:latin typeface="Century Gothic" pitchFamily="34" charset="0"/>
              </a:rPr>
              <a:t>рейтингования</a:t>
            </a:r>
            <a:r>
              <a:rPr lang="ru-RU" sz="1200" dirty="0">
                <a:solidFill>
                  <a:srgbClr val="002060"/>
                </a:solidFill>
                <a:latin typeface="Century Gothic" pitchFamily="34" charset="0"/>
              </a:rPr>
              <a:t>) эффективности работы команды моногорода. </a:t>
            </a:r>
          </a:p>
          <a:p>
            <a:endParaRPr lang="ru-RU" sz="700" dirty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ru-RU" sz="1200" dirty="0">
                <a:solidFill>
                  <a:srgbClr val="002060"/>
                </a:solidFill>
                <a:latin typeface="Century Gothic" pitchFamily="34" charset="0"/>
              </a:rPr>
              <a:t>Регулярный мониторинг и оценка позволяют оперативно выявлять точки отклонения в исполнении программы и  оперативно контролировать и корректировать работу команды.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0801" y="1517655"/>
            <a:ext cx="7167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Century Gothic" pitchFamily="34" charset="0"/>
              </a:rPr>
              <a:t>Совместно с АСИ будет разработана методика и на основе нее проведена оценка проведенной работы в муниципалитетах</a:t>
            </a:r>
            <a:endParaRPr lang="ru-RU" sz="1400" dirty="0"/>
          </a:p>
        </p:txBody>
      </p:sp>
      <p:sp>
        <p:nvSpPr>
          <p:cNvPr id="15" name="Шестиугольник 14"/>
          <p:cNvSpPr/>
          <p:nvPr/>
        </p:nvSpPr>
        <p:spPr>
          <a:xfrm>
            <a:off x="8399220" y="6485563"/>
            <a:ext cx="744780" cy="372437"/>
          </a:xfrm>
          <a:prstGeom prst="hexagon">
            <a:avLst>
              <a:gd name="adj" fmla="val 0"/>
              <a:gd name="vf" fmla="val 1154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5261460"/>
            <a:ext cx="9143999" cy="137434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96260" y="5304836"/>
            <a:ext cx="8542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entury Gothic" pitchFamily="34" charset="0"/>
              </a:rPr>
              <a:t>В настоящее время обучение прошли  </a:t>
            </a:r>
            <a:r>
              <a:rPr lang="ru-RU" sz="2800" dirty="0">
                <a:solidFill>
                  <a:schemeClr val="bg1"/>
                </a:solidFill>
                <a:latin typeface="Century Gothic" pitchFamily="34" charset="0"/>
              </a:rPr>
              <a:t>93 </a:t>
            </a:r>
            <a:r>
              <a:rPr lang="ru-RU" sz="1400" dirty="0">
                <a:solidFill>
                  <a:schemeClr val="bg1"/>
                </a:solidFill>
                <a:latin typeface="Century Gothic" pitchFamily="34" charset="0"/>
              </a:rPr>
              <a:t>управленческие команды </a:t>
            </a:r>
          </a:p>
          <a:p>
            <a:r>
              <a:rPr lang="ru-RU" sz="1400" dirty="0">
                <a:solidFill>
                  <a:schemeClr val="bg1"/>
                </a:solidFill>
                <a:latin typeface="Century Gothic" pitchFamily="34" charset="0"/>
              </a:rPr>
              <a:t>В  </a:t>
            </a:r>
            <a:r>
              <a:rPr lang="ru-RU" sz="2800" dirty="0">
                <a:solidFill>
                  <a:schemeClr val="bg1"/>
                </a:solidFill>
                <a:latin typeface="Century Gothic" pitchFamily="34" charset="0"/>
              </a:rPr>
              <a:t>2017</a:t>
            </a:r>
            <a:r>
              <a:rPr lang="ru-RU" sz="1400" dirty="0">
                <a:solidFill>
                  <a:schemeClr val="bg1"/>
                </a:solidFill>
                <a:latin typeface="Century Gothic" pitchFamily="34" charset="0"/>
              </a:rPr>
              <a:t> году мы закончим обучение команд всех </a:t>
            </a:r>
            <a:r>
              <a:rPr lang="ru-RU" sz="2800" dirty="0">
                <a:solidFill>
                  <a:schemeClr val="bg1"/>
                </a:solidFill>
                <a:latin typeface="Century Gothic" pitchFamily="34" charset="0"/>
              </a:rPr>
              <a:t>319 </a:t>
            </a:r>
            <a:r>
              <a:rPr lang="ru-RU" sz="1400" dirty="0">
                <a:solidFill>
                  <a:schemeClr val="bg1"/>
                </a:solidFill>
                <a:latin typeface="Century Gothic" pitchFamily="34" charset="0"/>
              </a:rPr>
              <a:t>городов, научим их работать вместе и слаженно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Шестиугольник 5"/>
          <p:cNvSpPr/>
          <p:nvPr/>
        </p:nvSpPr>
        <p:spPr>
          <a:xfrm>
            <a:off x="8399220" y="6485563"/>
            <a:ext cx="744780" cy="372437"/>
          </a:xfrm>
          <a:prstGeom prst="hexagon">
            <a:avLst>
              <a:gd name="adj" fmla="val 0"/>
              <a:gd name="vf" fmla="val 1154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9296" y="5208145"/>
            <a:ext cx="4275740" cy="6108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>
                <a:solidFill>
                  <a:srgbClr val="002060"/>
                </a:solidFill>
                <a:latin typeface="Century Gothic" pitchFamily="34" charset="0"/>
              </a:rPr>
              <a:t>Обеспечение машинами Скорой помощи</a:t>
            </a:r>
          </a:p>
          <a:p>
            <a:pPr>
              <a:buNone/>
            </a:pPr>
            <a:r>
              <a:rPr lang="ru-RU" sz="1400" dirty="0">
                <a:solidFill>
                  <a:srgbClr val="002060"/>
                </a:solidFill>
                <a:latin typeface="Century Gothic" pitchFamily="34" charset="0"/>
              </a:rPr>
              <a:t>по принципу: 1 моногород – 1 машина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222195"/>
            <a:ext cx="442844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entury Gothic" pitchFamily="34" charset="0"/>
              </a:rPr>
              <a:t>ЗАДАЧИ НА </a:t>
            </a:r>
            <a:r>
              <a:rPr lang="ru-RU" sz="4400" dirty="0">
                <a:solidFill>
                  <a:srgbClr val="F7F7F7"/>
                </a:solidFill>
                <a:latin typeface="Century Gothic" pitchFamily="34" charset="0"/>
              </a:rPr>
              <a:t>2017 </a:t>
            </a:r>
            <a:r>
              <a:rPr lang="ru-RU" sz="2400" dirty="0">
                <a:solidFill>
                  <a:schemeClr val="bg1"/>
                </a:solidFill>
                <a:latin typeface="Century Gothic" pitchFamily="34" charset="0"/>
              </a:rPr>
              <a:t>ГОД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130694"/>
            <a:ext cx="9144000" cy="720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8414" y="6193949"/>
            <a:ext cx="869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entury Gothic" pitchFamily="34" charset="0"/>
              </a:rPr>
              <a:t>Только объединяя усилия – создаем будущее!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39756" y="1191740"/>
            <a:ext cx="4324409" cy="4882940"/>
            <a:chOff x="39756" y="1191740"/>
            <a:chExt cx="4324409" cy="4882940"/>
          </a:xfrm>
        </p:grpSpPr>
        <p:pic>
          <p:nvPicPr>
            <p:cNvPr id="2052" name="Picture 4" descr="https://investmoscow.ru/media/301069/%D0%9F%D0%9C%D0%AD%D0%A42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6" y="3017881"/>
              <a:ext cx="4320000" cy="1327349"/>
            </a:xfrm>
            <a:prstGeom prst="rect">
              <a:avLst/>
            </a:prstGeom>
            <a:noFill/>
            <a:ln w="3810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5" y="2204661"/>
              <a:ext cx="4320000" cy="809600"/>
            </a:xfrm>
            <a:prstGeom prst="rect">
              <a:avLst/>
            </a:prstGeom>
            <a:noFill/>
            <a:ln w="3810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6" y="1191740"/>
              <a:ext cx="4320000" cy="1015620"/>
            </a:xfrm>
            <a:prstGeom prst="rect">
              <a:avLst/>
            </a:prstGeom>
            <a:noFill/>
            <a:ln w="3810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2057" name="Picture 9" descr="Картинки по запросу новые машины скорой помощи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756" y="5115074"/>
              <a:ext cx="4320000" cy="959606"/>
            </a:xfrm>
            <a:prstGeom prst="rect">
              <a:avLst/>
            </a:prstGeom>
            <a:noFill/>
            <a:ln w="3810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2055" name="Picture 7" descr="https://im0-tub-ru.yandex.net/i?id=be45fce2dfd2cda0ebc26c08105600b7-l&amp;n=13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6" y="4348850"/>
              <a:ext cx="4320000" cy="737328"/>
            </a:xfrm>
            <a:prstGeom prst="rect">
              <a:avLst/>
            </a:prstGeom>
            <a:noFill/>
            <a:ln w="3810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</p:spPr>
        </p:pic>
      </p:grpSp>
      <p:sp>
        <p:nvSpPr>
          <p:cNvPr id="15" name="TextBox 14"/>
          <p:cNvSpPr txBox="1"/>
          <p:nvPr/>
        </p:nvSpPr>
        <p:spPr>
          <a:xfrm>
            <a:off x="4492488" y="1423957"/>
            <a:ext cx="3817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Century Gothic" pitchFamily="34" charset="0"/>
              </a:rPr>
              <a:t>85</a:t>
            </a:r>
            <a:r>
              <a:rPr lang="ru-RU" sz="1400" dirty="0">
                <a:solidFill>
                  <a:srgbClr val="002060"/>
                </a:solidFill>
                <a:latin typeface="Century Gothic" pitchFamily="34" charset="0"/>
              </a:rPr>
              <a:t> тысяч  новых рабочих  мест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419295" y="2207360"/>
            <a:ext cx="41230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Century Gothic" pitchFamily="34" charset="0"/>
              </a:rPr>
              <a:t>Реализация программы  «</a:t>
            </a:r>
            <a:r>
              <a:rPr lang="ru-RU" sz="2800" dirty="0">
                <a:solidFill>
                  <a:srgbClr val="0070C0"/>
                </a:solidFill>
                <a:latin typeface="Century Gothic" pitchFamily="34" charset="0"/>
              </a:rPr>
              <a:t>5</a:t>
            </a:r>
            <a:r>
              <a:rPr lang="ru-RU" sz="1400" dirty="0">
                <a:solidFill>
                  <a:srgbClr val="002060"/>
                </a:solidFill>
                <a:latin typeface="Century Gothic" pitchFamily="34" charset="0"/>
              </a:rPr>
              <a:t> шагов благоустройства повседневности»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399417" y="3379305"/>
            <a:ext cx="44284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Century Gothic" pitchFamily="34" charset="0"/>
              </a:rPr>
              <a:t>Представление на Петербургском  международном экономическом форуме Рейтинга команды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429234" y="4338911"/>
            <a:ext cx="4419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Century Gothic" pitchFamily="34" charset="0"/>
              </a:rPr>
              <a:t>Ремонт дорог не менее чем в </a:t>
            </a:r>
            <a:r>
              <a:rPr lang="ru-RU" sz="2800" dirty="0">
                <a:solidFill>
                  <a:srgbClr val="0070C0"/>
                </a:solidFill>
                <a:latin typeface="Century Gothic" pitchFamily="34" charset="0"/>
              </a:rPr>
              <a:t>300</a:t>
            </a:r>
            <a:r>
              <a:rPr lang="ru-RU" sz="1400" dirty="0">
                <a:solidFill>
                  <a:srgbClr val="002060"/>
                </a:solidFill>
                <a:latin typeface="Century Gothic" pitchFamily="34" charset="0"/>
              </a:rPr>
              <a:t> городах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32244" y="1901950"/>
            <a:ext cx="4123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Century Gothic" pitchFamily="34" charset="0"/>
              </a:rPr>
              <a:t>Активная работа с МСП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822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Шестиугольник 16"/>
          <p:cNvSpPr/>
          <p:nvPr/>
        </p:nvSpPr>
        <p:spPr>
          <a:xfrm>
            <a:off x="8399220" y="6485563"/>
            <a:ext cx="744780" cy="372437"/>
          </a:xfrm>
          <a:prstGeom prst="hexagon">
            <a:avLst>
              <a:gd name="adj" fmla="val 0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610594" y="3193823"/>
            <a:ext cx="770485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7200" spc="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 ВНИМАНИЕ!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74690" y="1681655"/>
            <a:ext cx="6273962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7200" spc="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СПАСИБО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1148585"/>
            <a:ext cx="9144000" cy="571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rossiya-karta-krym-dom-5293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C8CAD6"/>
              </a:clrFrom>
              <a:clrTo>
                <a:srgbClr val="C8CAD6">
                  <a:alpha val="0"/>
                </a:srgbClr>
              </a:clrTo>
            </a:clrChange>
            <a:lum bright="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22672" y="1158303"/>
            <a:ext cx="6260905" cy="38049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0" y="5047795"/>
            <a:ext cx="3044950" cy="1374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55770" y="4956050"/>
            <a:ext cx="5488230" cy="152705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5770" y="222195"/>
            <a:ext cx="5488230" cy="61082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Century Gothic" pitchFamily="34" charset="0"/>
              </a:rPr>
              <a:t>Программа «Комплексное развитие моногородов»</a:t>
            </a:r>
            <a:endParaRPr lang="ru-RU" sz="2800" dirty="0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35" y="1179370"/>
            <a:ext cx="2870610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8000">
              <a:lnSpc>
                <a:spcPct val="110000"/>
              </a:lnSpc>
              <a:tabLst>
                <a:tab pos="0" algn="l"/>
                <a:tab pos="36000" algn="l"/>
              </a:tabLst>
            </a:pPr>
            <a:r>
              <a:rPr lang="ru-RU" sz="1200" dirty="0">
                <a:solidFill>
                  <a:srgbClr val="0D407D"/>
                </a:solidFill>
                <a:latin typeface="Century Gothic" pitchFamily="34" charset="0"/>
                <a:cs typeface="Arial" pitchFamily="34" charset="0"/>
              </a:rPr>
              <a:t>В июле 2016 года Совет по стратегическому развитию и приоритетным проектам </a:t>
            </a:r>
            <a:br>
              <a:rPr lang="ru-RU" sz="1200" dirty="0">
                <a:solidFill>
                  <a:srgbClr val="0D407D"/>
                </a:solidFill>
                <a:latin typeface="Century Gothic" pitchFamily="34" charset="0"/>
                <a:cs typeface="Arial" pitchFamily="34" charset="0"/>
              </a:rPr>
            </a:br>
            <a:r>
              <a:rPr lang="ru-RU" sz="1200" dirty="0">
                <a:solidFill>
                  <a:srgbClr val="0D407D"/>
                </a:solidFill>
                <a:latin typeface="Century Gothic" pitchFamily="34" charset="0"/>
                <a:cs typeface="Arial" pitchFamily="34" charset="0"/>
              </a:rPr>
              <a:t>при Президенте Российской Федерации определил  </a:t>
            </a:r>
          </a:p>
          <a:p>
            <a:pPr defTabSz="1008000">
              <a:lnSpc>
                <a:spcPct val="110000"/>
              </a:lnSpc>
              <a:tabLst>
                <a:tab pos="0" algn="l"/>
                <a:tab pos="36000" algn="l"/>
              </a:tabLst>
            </a:pPr>
            <a:r>
              <a:rPr lang="ru-RU" sz="1600" dirty="0">
                <a:solidFill>
                  <a:srgbClr val="0088B8"/>
                </a:solidFill>
                <a:latin typeface="Century Gothic" pitchFamily="34" charset="0"/>
                <a:cs typeface="Arial" pitchFamily="34" charset="0"/>
              </a:rPr>
              <a:t>11 </a:t>
            </a:r>
            <a:r>
              <a:rPr lang="ru-RU" sz="1200" dirty="0">
                <a:solidFill>
                  <a:srgbClr val="0D407D"/>
                </a:solidFill>
                <a:latin typeface="Century Gothic" pitchFamily="34" charset="0"/>
                <a:cs typeface="Arial" pitchFamily="34" charset="0"/>
              </a:rPr>
              <a:t>национальных проектов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0360" y="2753399"/>
            <a:ext cx="50392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       </a:t>
            </a:r>
            <a:r>
              <a:rPr lang="ru-RU" sz="1200" b="1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Национальный проект 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«Моногорода»  </a:t>
            </a:r>
          </a:p>
          <a:p>
            <a:r>
              <a:rPr lang="ru-RU" sz="1050" b="1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       </a:t>
            </a:r>
            <a:r>
              <a:rPr lang="ru-RU" sz="1200" b="1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охватывает   </a:t>
            </a:r>
            <a:r>
              <a:rPr lang="ru-RU" sz="2400" b="1" dirty="0">
                <a:solidFill>
                  <a:srgbClr val="FFFF00"/>
                </a:solidFill>
                <a:latin typeface="Century Gothic" pitchFamily="34" charset="0"/>
                <a:cs typeface="Arial" pitchFamily="34" charset="0"/>
              </a:rPr>
              <a:t>319</a:t>
            </a:r>
            <a:r>
              <a:rPr lang="ru-RU" sz="1000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городов </a:t>
            </a:r>
            <a:endParaRPr lang="ru-RU" sz="1000" b="1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r>
              <a:rPr lang="ru-RU" sz="1000" b="1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                                                </a:t>
            </a:r>
            <a:r>
              <a:rPr lang="ru-RU" sz="1200" b="1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в</a:t>
            </a:r>
            <a:r>
              <a:rPr lang="ru-RU" sz="1200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FFC000"/>
                </a:solidFill>
                <a:latin typeface="Century Gothic" pitchFamily="34" charset="0"/>
                <a:cs typeface="Arial" pitchFamily="34" charset="0"/>
              </a:rPr>
              <a:t>61</a:t>
            </a:r>
            <a:r>
              <a:rPr lang="ru-RU" sz="1000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субъекте РФ </a:t>
            </a:r>
            <a:endParaRPr lang="ru-RU" sz="1000" b="1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r>
              <a:rPr lang="ru-RU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cs typeface="Arial" pitchFamily="34" charset="0"/>
              </a:rPr>
              <a:t>                                                 </a:t>
            </a:r>
            <a:r>
              <a:rPr lang="ru-RU" sz="1200" b="1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в</a:t>
            </a:r>
            <a:r>
              <a:rPr lang="ru-RU" sz="1000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8</a:t>
            </a:r>
            <a:r>
              <a:rPr lang="ru-RU" sz="1100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федеральных округах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61180" y="5007460"/>
            <a:ext cx="4886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ЦЕЛЬ ПРОГРАММЫ</a:t>
            </a:r>
            <a:r>
              <a:rPr lang="ru-RU" b="1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 </a:t>
            </a:r>
            <a:r>
              <a:rPr lang="ru-RU" sz="1400" dirty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-  снижение зависимости моногородов от деятельности градообразующих предприятий путем создания новых рабочих мест, не связанных с деятельностью градообразующих предприятий, а также улучшение качества городской среды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3555" y="2728220"/>
            <a:ext cx="2797996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6000"/>
            <a:r>
              <a:rPr lang="ru-RU" sz="1400" b="1" dirty="0">
                <a:solidFill>
                  <a:srgbClr val="0D407D"/>
                </a:solidFill>
                <a:latin typeface="Century Gothic" pitchFamily="34" charset="0"/>
                <a:cs typeface="Arial" pitchFamily="34" charset="0"/>
              </a:rPr>
              <a:t>«КОМПЛЕКСНОЕ РАЗВИТИЕ МОНОГОРОДОВ» </a:t>
            </a:r>
            <a:r>
              <a:rPr lang="ru-RU" sz="1400" dirty="0">
                <a:solidFill>
                  <a:srgbClr val="0D407D"/>
                </a:solidFill>
                <a:latin typeface="Century Gothic" pitchFamily="34" charset="0"/>
                <a:cs typeface="Arial" pitchFamily="34" charset="0"/>
              </a:rPr>
              <a:t>- </a:t>
            </a:r>
          </a:p>
          <a:p>
            <a:pPr defTabSz="936000"/>
            <a:endParaRPr lang="ru-RU" sz="500" dirty="0">
              <a:solidFill>
                <a:srgbClr val="0D407D"/>
              </a:solidFill>
              <a:latin typeface="Century Gothic" pitchFamily="34" charset="0"/>
              <a:cs typeface="Arial" pitchFamily="34" charset="0"/>
            </a:endParaRPr>
          </a:p>
          <a:p>
            <a:r>
              <a:rPr lang="ru-RU" sz="1200" dirty="0">
                <a:solidFill>
                  <a:srgbClr val="0D407D"/>
                </a:solidFill>
                <a:latin typeface="Century Gothic" pitchFamily="34" charset="0"/>
                <a:cs typeface="Arial" pitchFamily="34" charset="0"/>
              </a:rPr>
              <a:t>уникальная приоритетная национальная программа, </a:t>
            </a:r>
            <a:r>
              <a:rPr lang="ru-RU" sz="1200" dirty="0">
                <a:solidFill>
                  <a:srgbClr val="0088B8"/>
                </a:solidFill>
                <a:latin typeface="Century Gothic" pitchFamily="34" charset="0"/>
                <a:cs typeface="Arial" pitchFamily="34" charset="0"/>
              </a:rPr>
              <a:t>  включающая меры и проекты</a:t>
            </a:r>
          </a:p>
          <a:p>
            <a:r>
              <a:rPr lang="ru-RU" sz="1200" dirty="0">
                <a:solidFill>
                  <a:srgbClr val="0088B8"/>
                </a:solidFill>
                <a:latin typeface="Century Gothic" pitchFamily="34" charset="0"/>
                <a:cs typeface="Arial" pitchFamily="34" charset="0"/>
              </a:rPr>
              <a:t> государственных программ и приоритетных проектов  в рамках </a:t>
            </a:r>
            <a:r>
              <a:rPr lang="ru-RU" sz="1600" dirty="0">
                <a:solidFill>
                  <a:srgbClr val="0088B8"/>
                </a:solidFill>
                <a:latin typeface="Century Gothic" pitchFamily="34" charset="0"/>
                <a:cs typeface="Arial" pitchFamily="34" charset="0"/>
              </a:rPr>
              <a:t>319</a:t>
            </a:r>
            <a:r>
              <a:rPr lang="ru-RU" sz="1200" dirty="0">
                <a:solidFill>
                  <a:srgbClr val="0088B8"/>
                </a:solidFill>
                <a:latin typeface="Century Gothic" pitchFamily="34" charset="0"/>
                <a:cs typeface="Arial" pitchFamily="34" charset="0"/>
              </a:rPr>
              <a:t> городов</a:t>
            </a:r>
            <a:endParaRPr lang="ru-RU" dirty="0"/>
          </a:p>
        </p:txBody>
      </p:sp>
      <p:pic>
        <p:nvPicPr>
          <p:cNvPr id="24" name="Рисунок 23" descr="Комплексное-развитие-моногородов_Страница_1 (1)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497935"/>
            <a:ext cx="3655770" cy="192998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4032605" y="272995"/>
            <a:ext cx="3961180" cy="610820"/>
          </a:xfrm>
        </p:spPr>
        <p:txBody>
          <a:bodyPr>
            <a:noAutofit/>
          </a:bodyPr>
          <a:lstStyle/>
          <a:p>
            <a:pPr lvl="0"/>
            <a:r>
              <a:rPr lang="en-US" sz="3200" dirty="0">
                <a:latin typeface="Century Gothic" pitchFamily="34" charset="0"/>
              </a:rPr>
              <a:t>KPI</a:t>
            </a:r>
            <a:r>
              <a:rPr lang="ru-RU" sz="3200" dirty="0">
                <a:latin typeface="Century Gothic" pitchFamily="34" charset="0"/>
              </a:rPr>
              <a:t>  ПРОГРАММЫ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82595" y="1248280"/>
            <a:ext cx="9132524" cy="5609720"/>
            <a:chOff x="82595" y="1248280"/>
            <a:chExt cx="9132524" cy="5609720"/>
          </a:xfrm>
        </p:grpSpPr>
        <p:sp>
          <p:nvSpPr>
            <p:cNvPr id="31" name="TextBox 30"/>
            <p:cNvSpPr txBox="1"/>
            <p:nvPr/>
          </p:nvSpPr>
          <p:spPr>
            <a:xfrm>
              <a:off x="3931310" y="1710199"/>
              <a:ext cx="49164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rgbClr val="002060"/>
                  </a:solidFill>
                  <a:latin typeface="Century Gothic" pitchFamily="34" charset="0"/>
                </a:rPr>
                <a:t>создание </a:t>
              </a:r>
              <a:r>
                <a:rPr lang="ru-RU" sz="2800" i="1" dirty="0">
                  <a:solidFill>
                    <a:srgbClr val="157FFF"/>
                  </a:solidFill>
                  <a:latin typeface="Century Gothic" pitchFamily="34" charset="0"/>
                </a:rPr>
                <a:t>230</a:t>
              </a:r>
              <a:r>
                <a:rPr lang="ru-RU" sz="2400" dirty="0">
                  <a:solidFill>
                    <a:srgbClr val="157FFF"/>
                  </a:solidFill>
                  <a:latin typeface="Century Gothic" pitchFamily="34" charset="0"/>
                </a:rPr>
                <a:t> </a:t>
              </a:r>
              <a:r>
                <a:rPr lang="ru-RU" sz="1600" dirty="0">
                  <a:solidFill>
                    <a:srgbClr val="157FFF"/>
                  </a:solidFill>
                  <a:latin typeface="Century Gothic" pitchFamily="34" charset="0"/>
                </a:rPr>
                <a:t>тысяч новых рабочих мест, </a:t>
              </a:r>
              <a:r>
                <a:rPr lang="ru-RU" sz="1600" dirty="0">
                  <a:solidFill>
                    <a:srgbClr val="002060"/>
                  </a:solidFill>
                  <a:latin typeface="Century Gothic" pitchFamily="34" charset="0"/>
                </a:rPr>
                <a:t>не связанных с градообразующим предприятием</a:t>
              </a:r>
              <a:endParaRPr lang="ru-RU" sz="1600" dirty="0">
                <a:solidFill>
                  <a:srgbClr val="002060"/>
                </a:solidFill>
              </a:endParaRPr>
            </a:p>
          </p:txBody>
        </p:sp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220" y="1370949"/>
              <a:ext cx="3816000" cy="1321959"/>
            </a:xfrm>
            <a:prstGeom prst="rect">
              <a:avLst/>
            </a:prstGeom>
            <a:noFill/>
            <a:ln w="76200">
              <a:solidFill>
                <a:srgbClr val="EAEAEA"/>
              </a:solidFill>
              <a:miter lim="800000"/>
              <a:headEnd/>
              <a:tailEnd/>
            </a:ln>
            <a:effectLst/>
          </p:spPr>
        </p:pic>
        <p:pic>
          <p:nvPicPr>
            <p:cNvPr id="23556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95" y="2775772"/>
              <a:ext cx="3816000" cy="1068935"/>
            </a:xfrm>
            <a:prstGeom prst="rect">
              <a:avLst/>
            </a:prstGeom>
            <a:noFill/>
            <a:ln w="76200">
              <a:solidFill>
                <a:srgbClr val="EAEAEA"/>
              </a:solidFill>
              <a:miter lim="800000"/>
              <a:headEnd/>
              <a:tailEnd/>
            </a:ln>
            <a:effectLst/>
          </p:spPr>
        </p:pic>
        <p:pic>
          <p:nvPicPr>
            <p:cNvPr id="23557" name="Picture 5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437" y="3957077"/>
              <a:ext cx="3816000" cy="1252122"/>
            </a:xfrm>
            <a:prstGeom prst="rect">
              <a:avLst/>
            </a:prstGeom>
            <a:noFill/>
            <a:ln w="76200">
              <a:solidFill>
                <a:srgbClr val="EAEAEA"/>
              </a:solidFill>
              <a:miter lim="800000"/>
              <a:headEnd/>
              <a:tailEnd/>
            </a:ln>
            <a:effectLst/>
          </p:spPr>
        </p:pic>
        <p:sp>
          <p:nvSpPr>
            <p:cNvPr id="27" name="TextBox 26"/>
            <p:cNvSpPr txBox="1"/>
            <p:nvPr/>
          </p:nvSpPr>
          <p:spPr>
            <a:xfrm>
              <a:off x="3910684" y="4050285"/>
              <a:ext cx="52333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rgbClr val="0D407D"/>
                  </a:solidFill>
                  <a:latin typeface="Century Gothic" pitchFamily="34" charset="0"/>
                </a:rPr>
                <a:t>улучшение качество городской среды во всех </a:t>
              </a:r>
              <a:r>
                <a:rPr lang="ru-RU" sz="2800" i="1" dirty="0">
                  <a:solidFill>
                    <a:srgbClr val="157FFF"/>
                  </a:solidFill>
                  <a:latin typeface="Century Gothic" pitchFamily="34" charset="0"/>
                </a:rPr>
                <a:t>319</a:t>
              </a:r>
              <a:r>
                <a:rPr lang="ru-RU" sz="1600" dirty="0">
                  <a:solidFill>
                    <a:srgbClr val="002060"/>
                  </a:solidFill>
                  <a:latin typeface="Century Gothic" pitchFamily="34" charset="0"/>
                </a:rPr>
                <a:t> </a:t>
              </a:r>
              <a:r>
                <a:rPr lang="ru-RU" sz="1600" dirty="0">
                  <a:solidFill>
                    <a:srgbClr val="157FFF"/>
                  </a:solidFill>
                  <a:latin typeface="Century Gothic" pitchFamily="34" charset="0"/>
                </a:rPr>
                <a:t>городах   </a:t>
              </a:r>
              <a:r>
                <a:rPr lang="ru-RU" sz="1600" dirty="0">
                  <a:solidFill>
                    <a:srgbClr val="0D407D"/>
                  </a:solidFill>
                  <a:latin typeface="Century Gothic" pitchFamily="34" charset="0"/>
                </a:rPr>
                <a:t>(Программа «5 шагов благоустройства повседневности»)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00524" y="2863371"/>
              <a:ext cx="531459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Century Gothic" pitchFamily="34" charset="0"/>
                </a:rPr>
                <a:t> </a:t>
              </a:r>
              <a:r>
                <a:rPr lang="ru-RU" sz="1600" dirty="0">
                  <a:solidFill>
                    <a:srgbClr val="002060"/>
                  </a:solidFill>
                  <a:latin typeface="Century Gothic" pitchFamily="34" charset="0"/>
                </a:rPr>
                <a:t>привлечение инвестиций</a:t>
              </a:r>
            </a:p>
            <a:p>
              <a:r>
                <a:rPr lang="ru-RU" sz="1600" dirty="0">
                  <a:solidFill>
                    <a:srgbClr val="002060"/>
                  </a:solidFill>
                  <a:latin typeface="Century Gothic" pitchFamily="34" charset="0"/>
                </a:rPr>
                <a:t> в основной капитал  -  </a:t>
              </a:r>
              <a:r>
                <a:rPr lang="ru-RU" sz="2800" i="1" dirty="0">
                  <a:solidFill>
                    <a:srgbClr val="157FFF"/>
                  </a:solidFill>
                  <a:latin typeface="Century Gothic" pitchFamily="34" charset="0"/>
                </a:rPr>
                <a:t>170</a:t>
              </a:r>
              <a:r>
                <a:rPr lang="ru-RU" sz="1600" dirty="0">
                  <a:solidFill>
                    <a:srgbClr val="002060"/>
                  </a:solidFill>
                  <a:latin typeface="Century Gothic" pitchFamily="34" charset="0"/>
                </a:rPr>
                <a:t> </a:t>
              </a:r>
              <a:r>
                <a:rPr lang="ru-RU" sz="1600" dirty="0">
                  <a:solidFill>
                    <a:srgbClr val="157FFF"/>
                  </a:solidFill>
                  <a:latin typeface="Century Gothic" pitchFamily="34" charset="0"/>
                </a:rPr>
                <a:t>млрд. рублей</a:t>
              </a:r>
            </a:p>
          </p:txBody>
        </p:sp>
        <p:sp>
          <p:nvSpPr>
            <p:cNvPr id="42" name="Выгнутая вверх стрелка 41"/>
            <p:cNvSpPr/>
            <p:nvPr/>
          </p:nvSpPr>
          <p:spPr>
            <a:xfrm>
              <a:off x="5488230" y="5872280"/>
              <a:ext cx="1985165" cy="610820"/>
            </a:xfrm>
            <a:prstGeom prst="curvedDownArrow">
              <a:avLst/>
            </a:prstGeom>
            <a:solidFill>
              <a:srgbClr val="15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962094" y="5261460"/>
              <a:ext cx="51819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rgbClr val="0D407D"/>
                  </a:solidFill>
                  <a:latin typeface="Century Gothic" pitchFamily="34" charset="0"/>
                </a:rPr>
                <a:t>уменьшение количества городов, относящихся к </a:t>
              </a:r>
              <a:r>
                <a:rPr lang="ru-RU" sz="1600" dirty="0" err="1">
                  <a:solidFill>
                    <a:srgbClr val="0D407D"/>
                  </a:solidFill>
                  <a:latin typeface="Century Gothic" pitchFamily="34" charset="0"/>
                </a:rPr>
                <a:t>монопрофильным</a:t>
              </a:r>
              <a:endParaRPr lang="ru-RU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368190" y="5902760"/>
              <a:ext cx="10689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i="1" dirty="0">
                  <a:solidFill>
                    <a:srgbClr val="157FFF"/>
                  </a:solidFill>
                  <a:latin typeface="Century Gothic" pitchFamily="34" charset="0"/>
                </a:rPr>
                <a:t>319</a:t>
              </a:r>
              <a:endParaRPr lang="ru-RU" sz="2800" i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565140" y="5943400"/>
              <a:ext cx="10689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i="1" dirty="0">
                  <a:solidFill>
                    <a:srgbClr val="157FFF"/>
                  </a:solidFill>
                  <a:latin typeface="Century Gothic" pitchFamily="34" charset="0"/>
                </a:rPr>
                <a:t>301</a:t>
              </a:r>
              <a:endParaRPr lang="ru-RU" sz="2800" i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022445" y="6351020"/>
              <a:ext cx="15270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157FFF"/>
                  </a:solidFill>
                  <a:latin typeface="Century Gothic" pitchFamily="34" charset="0"/>
                </a:rPr>
                <a:t>моногородов</a:t>
              </a:r>
              <a:endParaRPr lang="ru-RU" sz="1400" dirty="0"/>
            </a:p>
          </p:txBody>
        </p:sp>
        <p:sp>
          <p:nvSpPr>
            <p:cNvPr id="17" name="Шестиугольник 16"/>
            <p:cNvSpPr/>
            <p:nvPr/>
          </p:nvSpPr>
          <p:spPr>
            <a:xfrm>
              <a:off x="8399220" y="6485563"/>
              <a:ext cx="744780" cy="372437"/>
            </a:xfrm>
            <a:prstGeom prst="hexagon">
              <a:avLst>
                <a:gd name="adj" fmla="val 0"/>
                <a:gd name="vf" fmla="val 11547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473395" y="6391355"/>
              <a:ext cx="15270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157FFF"/>
                  </a:solidFill>
                  <a:latin typeface="Century Gothic" pitchFamily="34" charset="0"/>
                </a:rPr>
                <a:t>моногород</a:t>
              </a:r>
              <a:endParaRPr lang="ru-RU" sz="140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911790" y="1248280"/>
              <a:ext cx="278473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i="1" dirty="0">
                  <a:solidFill>
                    <a:srgbClr val="157FFF"/>
                  </a:solidFill>
                  <a:latin typeface="Century Gothic" pitchFamily="34" charset="0"/>
                </a:rPr>
                <a:t>2017 - 2018 </a:t>
              </a:r>
              <a:r>
                <a:rPr lang="ru-RU" dirty="0">
                  <a:solidFill>
                    <a:srgbClr val="002060"/>
                  </a:solidFill>
                  <a:latin typeface="Century Gothic" pitchFamily="34" charset="0"/>
                </a:rPr>
                <a:t>годы:</a:t>
              </a:r>
              <a:endParaRPr lang="ru-RU" dirty="0"/>
            </a:p>
          </p:txBody>
        </p:sp>
      </p:grpSp>
      <p:pic>
        <p:nvPicPr>
          <p:cNvPr id="24" name="Picture 15" descr="http://cdn.fishki.net/upload/post/201505/25/vote/122/question/1_0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50" y="5221125"/>
            <a:ext cx="3816000" cy="1343560"/>
          </a:xfrm>
          <a:prstGeom prst="rect">
            <a:avLst/>
          </a:prstGeom>
          <a:noFill/>
          <a:ln w="76200">
            <a:solidFill>
              <a:srgbClr val="EAEAEA"/>
            </a:solidFill>
            <a:miter lim="800000"/>
            <a:headEnd/>
            <a:tailEnd/>
          </a:ln>
          <a:effectLst/>
        </p:spPr>
      </p:pic>
      <p:pic>
        <p:nvPicPr>
          <p:cNvPr id="15372" name="Picture 12" descr="http://i.topic.lt/fotka/img/8/f6d/4917625_large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60" y="5201826"/>
            <a:ext cx="3816000" cy="1527050"/>
          </a:xfrm>
          <a:prstGeom prst="rect">
            <a:avLst/>
          </a:prstGeom>
          <a:noFill/>
          <a:ln w="76200">
            <a:solidFill>
              <a:srgbClr val="EAEAEA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212490" y="69490"/>
            <a:ext cx="7931510" cy="6788510"/>
            <a:chOff x="1212490" y="69490"/>
            <a:chExt cx="7931510" cy="6788510"/>
          </a:xfrm>
        </p:grpSpPr>
        <p:pic>
          <p:nvPicPr>
            <p:cNvPr id="31751" name="Picture 7" descr="Картинки по запросу развитие малого и среднего предпринимательства в моногородах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8209" y="3378200"/>
              <a:ext cx="3873195" cy="2137870"/>
            </a:xfrm>
            <a:prstGeom prst="rect">
              <a:avLst/>
            </a:prstGeom>
            <a:noFill/>
            <a:ln w="76200">
              <a:solidFill>
                <a:srgbClr val="F7F7F7"/>
              </a:solidFill>
              <a:miter lim="800000"/>
              <a:headEnd/>
              <a:tailEnd/>
            </a:ln>
            <a:effectLst/>
          </p:spPr>
        </p:pic>
        <p:pic>
          <p:nvPicPr>
            <p:cNvPr id="31747" name="Picture 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53540" y="3378200"/>
              <a:ext cx="3898800" cy="2137870"/>
            </a:xfrm>
            <a:prstGeom prst="rect">
              <a:avLst/>
            </a:prstGeom>
            <a:noFill/>
            <a:ln w="76200">
              <a:solidFill>
                <a:srgbClr val="F7F7F7"/>
              </a:solidFill>
              <a:miter lim="800000"/>
              <a:headEnd/>
              <a:tailEnd/>
            </a:ln>
            <a:effectLst/>
          </p:spPr>
        </p:pic>
        <p:sp>
          <p:nvSpPr>
            <p:cNvPr id="17" name="Шестиугольник 16"/>
            <p:cNvSpPr/>
            <p:nvPr/>
          </p:nvSpPr>
          <p:spPr>
            <a:xfrm>
              <a:off x="8399220" y="6485563"/>
              <a:ext cx="744780" cy="372437"/>
            </a:xfrm>
            <a:prstGeom prst="hexagon">
              <a:avLst>
                <a:gd name="adj" fmla="val 0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12490" y="120290"/>
              <a:ext cx="29013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0D407D"/>
                  </a:solidFill>
                  <a:latin typeface="Century Gothic" pitchFamily="34" charset="0"/>
                </a:rPr>
                <a:t>1. Создание  ТОСЭР </a:t>
              </a:r>
            </a:p>
            <a:p>
              <a:r>
                <a:rPr lang="ru-RU" dirty="0">
                  <a:solidFill>
                    <a:srgbClr val="0D407D"/>
                  </a:solidFill>
                  <a:latin typeface="Century Gothic" pitchFamily="34" charset="0"/>
                </a:rPr>
                <a:t>в моногородах</a:t>
              </a:r>
              <a:endParaRPr lang="ru-RU" dirty="0">
                <a:solidFill>
                  <a:srgbClr val="0D40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01540" y="69490"/>
              <a:ext cx="3961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rgbClr val="0D407D"/>
                  </a:solidFill>
                  <a:latin typeface="Century Gothic" pitchFamily="34" charset="0"/>
                </a:rPr>
                <a:t>2.   Меры поддержки, предусмотренные Фондом развития моногородов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01854" y="5689400"/>
              <a:ext cx="32369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rgbClr val="0D407D"/>
                  </a:solidFill>
                  <a:latin typeface="Century Gothic" pitchFamily="34" charset="0"/>
                </a:rPr>
                <a:t>3. Меры, направленные на развитие малого и среднего предпринимательства</a:t>
              </a:r>
            </a:p>
          </p:txBody>
        </p:sp>
        <p:pic>
          <p:nvPicPr>
            <p:cNvPr id="31746" name="Picture 2" descr="Картинки по запросу ТОСЭР моногорода"/>
            <p:cNvPicPr>
              <a:picLocks noChangeAspect="1" noChangeArrowheads="1"/>
            </p:cNvPicPr>
            <p:nvPr/>
          </p:nvPicPr>
          <p:blipFill>
            <a:blip r:embed="rId5" cstate="screen">
              <a:lum bright="20000" contras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3130" y="987400"/>
              <a:ext cx="3900000" cy="2340000"/>
            </a:xfrm>
            <a:prstGeom prst="rect">
              <a:avLst/>
            </a:prstGeom>
            <a:noFill/>
            <a:ln w="76200">
              <a:solidFill>
                <a:srgbClr val="F7F7F7"/>
              </a:solidFill>
              <a:miter lim="800000"/>
              <a:headEnd/>
              <a:tailEnd/>
            </a:ln>
            <a:effectLst/>
          </p:spPr>
        </p:pic>
        <p:pic>
          <p:nvPicPr>
            <p:cNvPr id="32" name="Рисунок 31" descr="unnamed (1).jpg"/>
            <p:cNvPicPr>
              <a:picLocks noChangeAspect="1"/>
            </p:cNvPicPr>
            <p:nvPr/>
          </p:nvPicPr>
          <p:blipFill>
            <a:blip r:embed="rId6" cstate="screen">
              <a:lum bright="10000" contras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238011" y="985720"/>
              <a:ext cx="3823699" cy="2340000"/>
            </a:xfrm>
            <a:prstGeom prst="rect">
              <a:avLst/>
            </a:prstGeom>
            <a:noFill/>
            <a:ln w="76200">
              <a:solidFill>
                <a:srgbClr val="F7F7F7"/>
              </a:solidFill>
              <a:miter lim="800000"/>
              <a:headEnd/>
              <a:tailEnd/>
            </a:ln>
            <a:effectLst/>
          </p:spPr>
        </p:pic>
        <p:sp>
          <p:nvSpPr>
            <p:cNvPr id="36" name="Прямоугольник 35"/>
            <p:cNvSpPr/>
            <p:nvPr/>
          </p:nvSpPr>
          <p:spPr>
            <a:xfrm rot="2700000">
              <a:off x="3923070" y="2097325"/>
              <a:ext cx="2520000" cy="2520000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68D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340200" y="2976457"/>
              <a:ext cx="3664920" cy="76944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>
                  <a:solidFill>
                    <a:srgbClr val="0070C0"/>
                  </a:solidFill>
                  <a:latin typeface="Century Gothic" pitchFamily="34" charset="0"/>
                  <a:ea typeface="+mj-ea"/>
                  <a:cs typeface="+mj-cs"/>
                </a:rPr>
                <a:t>ИНСТРУМЕНТЫ  </a:t>
              </a:r>
            </a:p>
            <a:p>
              <a:pPr algn="ctr"/>
              <a:r>
                <a:rPr lang="ru-RU" sz="2200" b="1" dirty="0">
                  <a:solidFill>
                    <a:srgbClr val="0070C0"/>
                  </a:solidFill>
                  <a:latin typeface="Century Gothic" pitchFamily="34" charset="0"/>
                  <a:ea typeface="+mj-ea"/>
                  <a:cs typeface="+mj-cs"/>
                </a:rPr>
                <a:t>ПОДДЕРЖКИ 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182820" y="5689095"/>
              <a:ext cx="396118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rgbClr val="0D407D"/>
                  </a:solidFill>
                  <a:latin typeface="Century Gothic" pitchFamily="34" charset="0"/>
                </a:rPr>
                <a:t>4. Синхронизация возможностей государственных программ и приоритетных проектов и программ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Шестиугольник 8"/>
          <p:cNvSpPr/>
          <p:nvPr/>
        </p:nvSpPr>
        <p:spPr>
          <a:xfrm>
            <a:off x="8399220" y="6485563"/>
            <a:ext cx="744780" cy="372437"/>
          </a:xfrm>
          <a:prstGeom prst="hexagon">
            <a:avLst>
              <a:gd name="adj" fmla="val 0"/>
              <a:gd name="vf" fmla="val 1154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886562" y="154723"/>
            <a:ext cx="365576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entury Gothic" pitchFamily="34" charset="0"/>
              </a:rPr>
              <a:t>СОЗДАНИЕ  ТОСЭР </a:t>
            </a:r>
          </a:p>
          <a:p>
            <a:r>
              <a:rPr lang="ru-RU" sz="2400" dirty="0">
                <a:solidFill>
                  <a:schemeClr val="bg1"/>
                </a:solidFill>
                <a:latin typeface="Century Gothic" pitchFamily="34" charset="0"/>
              </a:rPr>
              <a:t>В МОНОГОРОДАХ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3794" name="Picture 2" descr="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56" y="1520648"/>
            <a:ext cx="3970329" cy="2541138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102775" y="1463976"/>
            <a:ext cx="4123035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900" dirty="0">
                <a:solidFill>
                  <a:srgbClr val="0D407D"/>
                </a:solidFill>
                <a:latin typeface="Century Gothic" pitchFamily="34" charset="0"/>
              </a:rPr>
              <a:t>  </a:t>
            </a:r>
            <a:r>
              <a:rPr lang="ru-RU" sz="1050" dirty="0">
                <a:solidFill>
                  <a:srgbClr val="0D407D"/>
                </a:solidFill>
                <a:latin typeface="Century Gothic" pitchFamily="34" charset="0"/>
              </a:rPr>
              <a:t>Дорогобуж (Смоленская область),</a:t>
            </a:r>
          </a:p>
          <a:p>
            <a:pPr>
              <a:buBlip>
                <a:blip r:embed="rId3"/>
              </a:buBlip>
            </a:pPr>
            <a:r>
              <a:rPr lang="ru-RU" sz="1050" dirty="0">
                <a:solidFill>
                  <a:srgbClr val="0D407D"/>
                </a:solidFill>
                <a:latin typeface="Century Gothic" pitchFamily="34" charset="0"/>
              </a:rPr>
              <a:t>  Кировск (Мурманская область),</a:t>
            </a:r>
          </a:p>
          <a:p>
            <a:pPr>
              <a:buBlip>
                <a:blip r:embed="rId3"/>
              </a:buBlip>
            </a:pPr>
            <a:r>
              <a:rPr lang="ru-RU" sz="1050" dirty="0">
                <a:solidFill>
                  <a:srgbClr val="0D407D"/>
                </a:solidFill>
                <a:latin typeface="Century Gothic" pitchFamily="34" charset="0"/>
              </a:rPr>
              <a:t>  Бакал (Челябинская область),</a:t>
            </a:r>
          </a:p>
          <a:p>
            <a:pPr>
              <a:buBlip>
                <a:blip r:embed="rId3"/>
              </a:buBlip>
            </a:pPr>
            <a:r>
              <a:rPr lang="ru-RU" sz="1050" dirty="0">
                <a:solidFill>
                  <a:srgbClr val="0D407D"/>
                </a:solidFill>
                <a:latin typeface="Century Gothic" pitchFamily="34" charset="0"/>
              </a:rPr>
              <a:t>  </a:t>
            </a:r>
            <a:r>
              <a:rPr lang="ru-RU" sz="1050" dirty="0" err="1">
                <a:solidFill>
                  <a:srgbClr val="0D407D"/>
                </a:solidFill>
                <a:latin typeface="Century Gothic" pitchFamily="34" charset="0"/>
              </a:rPr>
              <a:t>Емва</a:t>
            </a:r>
            <a:r>
              <a:rPr lang="ru-RU" sz="1050" dirty="0">
                <a:solidFill>
                  <a:srgbClr val="0D407D"/>
                </a:solidFill>
                <a:latin typeface="Century Gothic" pitchFamily="34" charset="0"/>
              </a:rPr>
              <a:t> (Республика Коми),</a:t>
            </a:r>
          </a:p>
          <a:p>
            <a:pPr>
              <a:buBlip>
                <a:blip r:embed="rId3"/>
              </a:buBlip>
            </a:pPr>
            <a:r>
              <a:rPr lang="ru-RU" sz="1050" dirty="0">
                <a:solidFill>
                  <a:srgbClr val="0D407D"/>
                </a:solidFill>
                <a:latin typeface="Century Gothic" pitchFamily="34" charset="0"/>
              </a:rPr>
              <a:t>  Чусовой (Пермский край),</a:t>
            </a:r>
          </a:p>
          <a:p>
            <a:pPr>
              <a:buBlip>
                <a:blip r:embed="rId3"/>
              </a:buBlip>
            </a:pPr>
            <a:r>
              <a:rPr lang="ru-RU" sz="1050" dirty="0">
                <a:solidFill>
                  <a:srgbClr val="0D407D"/>
                </a:solidFill>
                <a:latin typeface="Century Gothic" pitchFamily="34" charset="0"/>
              </a:rPr>
              <a:t>  Набережные Челны (Республика Татарстан), </a:t>
            </a:r>
          </a:p>
          <a:p>
            <a:pPr>
              <a:buBlip>
                <a:blip r:embed="rId3"/>
              </a:buBlip>
            </a:pPr>
            <a:r>
              <a:rPr lang="ru-RU" sz="1050" dirty="0">
                <a:solidFill>
                  <a:srgbClr val="0D407D"/>
                </a:solidFill>
                <a:latin typeface="Century Gothic" pitchFamily="34" charset="0"/>
              </a:rPr>
              <a:t>  Гуково (Ростовская область), </a:t>
            </a:r>
          </a:p>
          <a:p>
            <a:pPr>
              <a:buBlip>
                <a:blip r:embed="rId3"/>
              </a:buBlip>
            </a:pPr>
            <a:r>
              <a:rPr lang="ru-RU" sz="1050" dirty="0">
                <a:solidFill>
                  <a:srgbClr val="0D407D"/>
                </a:solidFill>
                <a:latin typeface="Century Gothic" pitchFamily="34" charset="0"/>
              </a:rPr>
              <a:t>  Усолье-Сибирское (Иркутская область), </a:t>
            </a:r>
          </a:p>
          <a:p>
            <a:pPr>
              <a:buBlip>
                <a:blip r:embed="rId3"/>
              </a:buBlip>
            </a:pPr>
            <a:r>
              <a:rPr lang="ru-RU" sz="1050" dirty="0">
                <a:solidFill>
                  <a:srgbClr val="0D407D"/>
                </a:solidFill>
                <a:latin typeface="Century Gothic" pitchFamily="34" charset="0"/>
              </a:rPr>
              <a:t>  Кумертау (Башкирия), </a:t>
            </a:r>
          </a:p>
          <a:p>
            <a:pPr>
              <a:buBlip>
                <a:blip r:embed="rId3"/>
              </a:buBlip>
            </a:pPr>
            <a:r>
              <a:rPr lang="ru-RU" sz="1050" dirty="0">
                <a:solidFill>
                  <a:srgbClr val="0D407D"/>
                </a:solidFill>
                <a:latin typeface="Century Gothic" pitchFamily="34" charset="0"/>
              </a:rPr>
              <a:t>  Белебей (Башкирия), </a:t>
            </a:r>
          </a:p>
          <a:p>
            <a:pPr>
              <a:buBlip>
                <a:blip r:embed="rId3"/>
              </a:buBlip>
            </a:pPr>
            <a:r>
              <a:rPr lang="ru-RU" sz="1050" dirty="0">
                <a:solidFill>
                  <a:srgbClr val="0D407D"/>
                </a:solidFill>
                <a:latin typeface="Century Gothic" pitchFamily="34" charset="0"/>
              </a:rPr>
              <a:t>  Тольятти (Самарская обл.), </a:t>
            </a:r>
          </a:p>
          <a:p>
            <a:pPr>
              <a:buBlip>
                <a:blip r:embed="rId3"/>
              </a:buBlip>
            </a:pPr>
            <a:r>
              <a:rPr lang="ru-RU" sz="1050" dirty="0">
                <a:solidFill>
                  <a:srgbClr val="0D407D"/>
                </a:solidFill>
                <a:latin typeface="Century Gothic" pitchFamily="34" charset="0"/>
              </a:rPr>
              <a:t>  Краснотурьинск (Свердловская обл.), </a:t>
            </a:r>
          </a:p>
          <a:p>
            <a:pPr>
              <a:buBlip>
                <a:blip r:embed="rId3"/>
              </a:buBlip>
            </a:pPr>
            <a:r>
              <a:rPr lang="ru-RU" sz="1050" dirty="0">
                <a:solidFill>
                  <a:srgbClr val="0D407D"/>
                </a:solidFill>
                <a:latin typeface="Century Gothic" pitchFamily="34" charset="0"/>
              </a:rPr>
              <a:t>  Анжеро-Судженск (Кемеровская область),  </a:t>
            </a:r>
          </a:p>
          <a:p>
            <a:pPr>
              <a:buBlip>
                <a:blip r:embed="rId3"/>
              </a:buBlip>
            </a:pPr>
            <a:r>
              <a:rPr lang="ru-RU" sz="1050" dirty="0">
                <a:solidFill>
                  <a:srgbClr val="0D407D"/>
                </a:solidFill>
                <a:latin typeface="Century Gothic" pitchFamily="34" charset="0"/>
              </a:rPr>
              <a:t>  Надвоицы (Республика Карелия), </a:t>
            </a:r>
          </a:p>
          <a:p>
            <a:pPr>
              <a:buBlip>
                <a:blip r:embed="rId3"/>
              </a:buBlip>
            </a:pPr>
            <a:r>
              <a:rPr lang="ru-RU" sz="1050" dirty="0">
                <a:solidFill>
                  <a:srgbClr val="0D407D"/>
                </a:solidFill>
                <a:latin typeface="Century Gothic" pitchFamily="34" charset="0"/>
              </a:rPr>
              <a:t>  </a:t>
            </a:r>
            <a:r>
              <a:rPr lang="ru-RU" sz="1050" dirty="0" err="1">
                <a:solidFill>
                  <a:srgbClr val="0D407D"/>
                </a:solidFill>
                <a:latin typeface="Century Gothic" pitchFamily="34" charset="0"/>
              </a:rPr>
              <a:t>Краснокаменск</a:t>
            </a:r>
            <a:r>
              <a:rPr lang="ru-RU" sz="1050" dirty="0">
                <a:solidFill>
                  <a:srgbClr val="0D407D"/>
                </a:solidFill>
                <a:latin typeface="Century Gothic" pitchFamily="34" charset="0"/>
              </a:rPr>
              <a:t> (Забайкальский край),</a:t>
            </a:r>
          </a:p>
          <a:p>
            <a:pPr>
              <a:buBlip>
                <a:blip r:embed="rId3"/>
              </a:buBlip>
            </a:pPr>
            <a:r>
              <a:rPr lang="ru-RU" sz="1050" dirty="0">
                <a:solidFill>
                  <a:srgbClr val="0D407D"/>
                </a:solidFill>
                <a:latin typeface="Century Gothic" pitchFamily="34" charset="0"/>
              </a:rPr>
              <a:t>  Юрга (Кемеровская область),</a:t>
            </a:r>
            <a:endParaRPr lang="en-US" sz="1050" dirty="0">
              <a:solidFill>
                <a:srgbClr val="0D407D"/>
              </a:solidFill>
              <a:latin typeface="Century Gothic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1050" dirty="0">
                <a:solidFill>
                  <a:srgbClr val="0D407D"/>
                </a:solidFill>
                <a:latin typeface="Century Gothic" pitchFamily="34" charset="0"/>
              </a:rPr>
              <a:t> </a:t>
            </a:r>
            <a:r>
              <a:rPr lang="ru-RU" sz="1050" dirty="0">
                <a:solidFill>
                  <a:srgbClr val="0D407D"/>
                </a:solidFill>
                <a:latin typeface="Century Gothic" pitchFamily="34" charset="0"/>
              </a:rPr>
              <a:t> Каспийск (Республика Дагестан)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611" y="1127023"/>
            <a:ext cx="9242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Century Gothic" pitchFamily="34" charset="0"/>
              </a:rPr>
              <a:t>В МОНОГОРОДАХ СОЗДАНО </a:t>
            </a:r>
            <a:r>
              <a:rPr lang="ru-RU" sz="2400" b="1" i="1" dirty="0">
                <a:solidFill>
                  <a:srgbClr val="00B0F0"/>
                </a:solidFill>
                <a:latin typeface="Century Gothic" pitchFamily="34" charset="0"/>
              </a:rPr>
              <a:t>17</a:t>
            </a:r>
            <a:r>
              <a:rPr lang="ru-RU" sz="1200" dirty="0">
                <a:solidFill>
                  <a:srgbClr val="0D407D"/>
                </a:solidFill>
                <a:latin typeface="Century Gothic" pitchFamily="34" charset="0"/>
              </a:rPr>
              <a:t> </a:t>
            </a:r>
            <a:r>
              <a:rPr lang="ru-RU" sz="1200" b="1" dirty="0">
                <a:solidFill>
                  <a:srgbClr val="0070C0"/>
                </a:solidFill>
                <a:latin typeface="Century Gothic" pitchFamily="34" charset="0"/>
              </a:rPr>
              <a:t>ТЕРРИТОРИИ ОПЕРЕЖАЮЩЕГО СОЦИАЛЬНО-ЭКОНОМИЧЕСКОГО РАЗВИТИЯ: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9449" y="4319033"/>
          <a:ext cx="8910995" cy="2290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82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71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43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223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8115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Century Gothic" pitchFamily="34" charset="0"/>
                        </a:rPr>
                        <a:t>Налоговые льготы</a:t>
                      </a:r>
                    </a:p>
                  </a:txBody>
                  <a:tcPr marL="18000" marR="18000" marT="18000" marB="18000" anchor="ctr" anchorCtr="1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Century Gothic" pitchFamily="34" charset="0"/>
                        </a:rPr>
                        <a:t>Налог на прибыль</a:t>
                      </a:r>
                    </a:p>
                  </a:txBody>
                  <a:tcPr marL="18000" marR="18000" marT="18000" marB="18000" anchor="ctr" anchorCtr="1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Century Gothic" pitchFamily="34" charset="0"/>
                        </a:rPr>
                        <a:t>Налог на имущество</a:t>
                      </a:r>
                    </a:p>
                  </a:txBody>
                  <a:tcPr marL="18000" marR="18000" marT="18000" marB="18000" anchor="ctr" anchorCtr="1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Century Gothic" pitchFamily="34" charset="0"/>
                        </a:rPr>
                        <a:t>Земельный налог</a:t>
                      </a:r>
                    </a:p>
                  </a:txBody>
                  <a:tcPr marL="18000" marR="18000" marT="18000" marB="18000" anchor="ctr" anchorCtr="1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Century Gothic" pitchFamily="34" charset="0"/>
                        </a:rPr>
                        <a:t>Страховые взносы</a:t>
                      </a:r>
                    </a:p>
                  </a:txBody>
                  <a:tcPr marL="18000" marR="18000" marT="18000" marB="18000" anchor="ctr" anchorCtr="1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262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D407D"/>
                          </a:solidFill>
                          <a:latin typeface="Century Gothic" pitchFamily="34" charset="0"/>
                        </a:rPr>
                        <a:t>Территория опережающего развития (ТОР) </a:t>
                      </a:r>
                    </a:p>
                  </a:txBody>
                  <a:tcPr marL="18000" marR="18000" marT="18000" marB="18000" anchor="ctr" anchorCtr="1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rgbClr val="460000"/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Федеральная</a:t>
                      </a:r>
                      <a:r>
                        <a:rPr lang="ru-RU" sz="1050" b="0" kern="1200" baseline="0" dirty="0">
                          <a:solidFill>
                            <a:srgbClr val="460000"/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 часть налога: </a:t>
                      </a:r>
                      <a:br>
                        <a:rPr lang="ru-RU" sz="1050" b="0" kern="1200" baseline="0" dirty="0">
                          <a:solidFill>
                            <a:srgbClr val="460000"/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</a:br>
                      <a:r>
                        <a:rPr lang="ru-RU" sz="1200" b="1" kern="1200" dirty="0">
                          <a:solidFill>
                            <a:srgbClr val="460000"/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0%</a:t>
                      </a:r>
                      <a:r>
                        <a:rPr lang="ru-RU" sz="1050" b="1" kern="1200" dirty="0">
                          <a:solidFill>
                            <a:srgbClr val="460000"/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 - </a:t>
                      </a:r>
                      <a:r>
                        <a:rPr lang="ru-RU" sz="1050" b="0" kern="1200" dirty="0">
                          <a:solidFill>
                            <a:srgbClr val="460000"/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в течение</a:t>
                      </a:r>
                      <a:r>
                        <a:rPr lang="ru-RU" sz="1050" b="0" kern="1200" baseline="0" dirty="0">
                          <a:solidFill>
                            <a:srgbClr val="460000"/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 </a:t>
                      </a:r>
                      <a:r>
                        <a:rPr lang="ru-RU" sz="1200" b="1" kern="1200" baseline="0" dirty="0">
                          <a:solidFill>
                            <a:srgbClr val="460000"/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5</a:t>
                      </a:r>
                      <a:r>
                        <a:rPr lang="ru-RU" sz="1050" b="1" kern="1200" baseline="0" dirty="0">
                          <a:solidFill>
                            <a:srgbClr val="460000"/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 </a:t>
                      </a:r>
                      <a:r>
                        <a:rPr lang="ru-RU" sz="1050" b="0" kern="1200" baseline="0" dirty="0">
                          <a:solidFill>
                            <a:srgbClr val="460000"/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лет</a:t>
                      </a:r>
                      <a:endParaRPr lang="ru-RU" sz="1050" b="1" kern="1200" dirty="0">
                        <a:solidFill>
                          <a:srgbClr val="460000"/>
                        </a:solidFill>
                        <a:latin typeface="Century Gothic" pitchFamily="34" charset="0"/>
                        <a:ea typeface="Open Sans" panose="020B0606030504020204" pitchFamily="34" charset="0"/>
                        <a:cs typeface="Gotham Pro" panose="02000503040000020004" pitchFamily="50" charset="0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Региональная часть налога: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не</a:t>
                      </a:r>
                      <a:r>
                        <a:rPr lang="ru-RU" sz="1050" b="0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 более</a:t>
                      </a:r>
                      <a:r>
                        <a:rPr lang="ru-RU" sz="1050" b="1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5%</a:t>
                      </a:r>
                      <a:r>
                        <a:rPr lang="ru-RU" sz="105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 -</a:t>
                      </a:r>
                      <a:r>
                        <a:rPr lang="ru-RU" sz="105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1-5</a:t>
                      </a:r>
                      <a:r>
                        <a:rPr lang="ru-RU" sz="105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 годы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не</a:t>
                      </a:r>
                      <a:r>
                        <a:rPr lang="ru-RU" sz="1050" b="0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 менее </a:t>
                      </a:r>
                      <a:r>
                        <a:rPr lang="ru-RU" sz="1200" b="1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10% </a:t>
                      </a:r>
                      <a:r>
                        <a:rPr lang="ru-RU" sz="1050" b="1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-</a:t>
                      </a:r>
                      <a:r>
                        <a:rPr lang="en-US" sz="1050" b="1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 </a:t>
                      </a:r>
                      <a:r>
                        <a:rPr lang="ru-RU" sz="1200" b="1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6-10</a:t>
                      </a:r>
                      <a:r>
                        <a:rPr lang="ru-RU" sz="1050" b="0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 годы</a:t>
                      </a:r>
                      <a:r>
                        <a:rPr lang="ru-RU" sz="105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 </a:t>
                      </a:r>
                    </a:p>
                  </a:txBody>
                  <a:tcPr marL="18000" marR="18000" marT="18000" marB="18000" anchor="ctr" anchorCtr="1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D407D"/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0%</a:t>
                      </a:r>
                    </a:p>
                  </a:txBody>
                  <a:tcPr marL="18000" marR="18000" marT="18000" marB="18000" anchor="ctr" anchorCtr="1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0%</a:t>
                      </a:r>
                    </a:p>
                  </a:txBody>
                  <a:tcPr marL="18000" marR="18000" marT="18000" marB="18000" anchor="ctr" anchorCtr="1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Взносы</a:t>
                      </a:r>
                      <a:r>
                        <a:rPr lang="ru-RU" sz="105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  в: </a:t>
                      </a: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baseline="0" dirty="0">
                          <a:solidFill>
                            <a:srgbClr val="0068D0"/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ПЕНСИОННЫЙ ФОНД</a:t>
                      </a:r>
                      <a:r>
                        <a:rPr lang="en-US" sz="1050" b="0" kern="1200" baseline="0" dirty="0">
                          <a:solidFill>
                            <a:srgbClr val="0068D0"/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 </a:t>
                      </a:r>
                      <a:r>
                        <a:rPr lang="ru-RU" sz="1050" b="1" kern="1200" baseline="0" dirty="0">
                          <a:solidFill>
                            <a:srgbClr val="0068D0"/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 </a:t>
                      </a:r>
                      <a:r>
                        <a:rPr lang="ru-RU" sz="1200" b="1" kern="1200" baseline="0" dirty="0">
                          <a:solidFill>
                            <a:srgbClr val="0068D0"/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6%</a:t>
                      </a:r>
                      <a:endParaRPr lang="ru-RU" sz="1050" b="1" kern="1200" baseline="0" dirty="0">
                        <a:solidFill>
                          <a:srgbClr val="0068D0"/>
                        </a:solidFill>
                        <a:latin typeface="Century Gothic" pitchFamily="34" charset="0"/>
                        <a:ea typeface="Open Sans" panose="020B0606030504020204" pitchFamily="34" charset="0"/>
                        <a:cs typeface="Gotham Pro" panose="02000503040000020004" pitchFamily="50" charset="0"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ФСС </a:t>
                      </a:r>
                      <a:r>
                        <a:rPr lang="ru-RU" sz="105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 </a:t>
                      </a:r>
                      <a:r>
                        <a:rPr lang="ru-RU" sz="11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1,5%</a:t>
                      </a:r>
                      <a:endParaRPr lang="ru-RU" sz="1050" b="1" kern="1200" baseline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itchFamily="34" charset="0"/>
                        <a:ea typeface="Open Sans" panose="020B0606030504020204" pitchFamily="34" charset="0"/>
                        <a:cs typeface="Gotham Pro" panose="02000503040000020004" pitchFamily="50" charset="0"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baseline="0" dirty="0">
                          <a:solidFill>
                            <a:srgbClr val="460000"/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ФОМС </a:t>
                      </a:r>
                      <a:r>
                        <a:rPr lang="ru-RU" sz="1050" b="1" kern="1200" baseline="0" dirty="0">
                          <a:solidFill>
                            <a:srgbClr val="460000"/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 </a:t>
                      </a:r>
                      <a:r>
                        <a:rPr lang="ru-RU" sz="1100" b="1" kern="1200" baseline="0" dirty="0">
                          <a:solidFill>
                            <a:srgbClr val="460000"/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0,1%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>
                          <a:solidFill>
                            <a:srgbClr val="002060"/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7,6%</a:t>
                      </a:r>
                    </a:p>
                  </a:txBody>
                  <a:tcPr marL="18000" marR="18000" marT="18000" marB="18000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2623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rgbClr val="0D407D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Территория Российской Федерации</a:t>
                      </a:r>
                    </a:p>
                  </a:txBody>
                  <a:tcPr marL="18000" marR="18000" marT="18000" marB="18000" anchor="ctr" anchorCtr="1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rgbClr val="460000"/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Федеральная</a:t>
                      </a:r>
                      <a:r>
                        <a:rPr lang="ru-RU" sz="1050" b="0" kern="1200" baseline="0" dirty="0">
                          <a:solidFill>
                            <a:srgbClr val="460000"/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 часть налога </a:t>
                      </a:r>
                      <a:r>
                        <a:rPr lang="ru-RU" sz="1200" b="1" kern="1200" dirty="0">
                          <a:solidFill>
                            <a:srgbClr val="460000"/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3%</a:t>
                      </a:r>
                      <a:r>
                        <a:rPr lang="ru-RU" sz="1000" b="1" kern="1200" dirty="0">
                          <a:solidFill>
                            <a:srgbClr val="460000"/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**</a:t>
                      </a:r>
                      <a:endParaRPr lang="ru-RU" sz="1050" b="1" kern="1200" dirty="0">
                        <a:solidFill>
                          <a:srgbClr val="460000"/>
                        </a:solidFill>
                        <a:latin typeface="Century Gothic" pitchFamily="34" charset="0"/>
                        <a:ea typeface="Open Sans" panose="020B0606030504020204" pitchFamily="34" charset="0"/>
                        <a:cs typeface="Gotham Pro" panose="02000503040000020004" pitchFamily="50" charset="0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Региональная часть</a:t>
                      </a:r>
                      <a:r>
                        <a:rPr lang="ru-RU" sz="1050" b="0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 </a:t>
                      </a:r>
                      <a:r>
                        <a:rPr lang="ru-RU" sz="1050" b="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налога</a:t>
                      </a:r>
                      <a:r>
                        <a:rPr lang="ru-RU" sz="105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  </a:t>
                      </a:r>
                      <a:r>
                        <a:rPr lang="ru-RU" sz="12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17%</a:t>
                      </a:r>
                      <a:r>
                        <a:rPr lang="ru-RU" sz="9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**</a:t>
                      </a:r>
                      <a:endParaRPr lang="ru-RU" sz="105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itchFamily="34" charset="0"/>
                        <a:ea typeface="Open Sans" panose="020B0606030504020204" pitchFamily="34" charset="0"/>
                        <a:cs typeface="Gotham Pro" panose="02000503040000020004" pitchFamily="50" charset="0"/>
                      </a:endParaRPr>
                    </a:p>
                  </a:txBody>
                  <a:tcPr marL="18000" marR="18000" marT="18000" marB="18000" anchor="ctr" anchorCtr="1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D407D"/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2,2%</a:t>
                      </a:r>
                    </a:p>
                  </a:txBody>
                  <a:tcPr marL="18000" marR="18000" marT="18000" marB="18000" anchor="ctr" anchorCtr="1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~</a:t>
                      </a:r>
                      <a:r>
                        <a:rPr lang="en-US" sz="1200" b="1" kern="1200" baseline="0" dirty="0">
                          <a:solidFill>
                            <a:srgbClr val="002060"/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1,5%</a:t>
                      </a:r>
                      <a:endParaRPr lang="en-US" sz="1200" b="1" kern="1200" dirty="0">
                        <a:solidFill>
                          <a:srgbClr val="002060"/>
                        </a:solidFill>
                        <a:latin typeface="Century Gothic" pitchFamily="34" charset="0"/>
                        <a:ea typeface="Open Sans" panose="020B0606030504020204" pitchFamily="34" charset="0"/>
                        <a:cs typeface="Gotham Pro" panose="02000503040000020004" pitchFamily="50" charset="0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в зависимости 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от вида назначения</a:t>
                      </a:r>
                      <a:endParaRPr lang="ru-RU" sz="105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itchFamily="34" charset="0"/>
                        <a:ea typeface="Open Sans" panose="020B0606030504020204" pitchFamily="34" charset="0"/>
                        <a:cs typeface="Gotham Pro" panose="02000503040000020004" pitchFamily="50" charset="0"/>
                      </a:endParaRPr>
                    </a:p>
                  </a:txBody>
                  <a:tcPr marL="18000" marR="18000" marT="18000" marB="18000" anchorCtr="1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Взносы</a:t>
                      </a:r>
                      <a:r>
                        <a:rPr lang="ru-RU" sz="105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 в: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 baseline="0" dirty="0">
                          <a:solidFill>
                            <a:srgbClr val="0070C0"/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ПЕНСИОННЫЙ ФОНД </a:t>
                      </a:r>
                      <a:r>
                        <a:rPr lang="ru-RU" sz="1000" b="1" kern="1200" baseline="0" dirty="0">
                          <a:solidFill>
                            <a:srgbClr val="0070C0"/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 </a:t>
                      </a:r>
                      <a:r>
                        <a:rPr lang="ru-RU" sz="1200" b="1" kern="1200" baseline="0" dirty="0">
                          <a:solidFill>
                            <a:srgbClr val="0070C0"/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22</a:t>
                      </a:r>
                      <a:r>
                        <a:rPr lang="ru-RU" sz="1000" b="1" kern="1200" baseline="0" dirty="0">
                          <a:solidFill>
                            <a:srgbClr val="0070C0"/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%</a:t>
                      </a:r>
                      <a:endParaRPr lang="ru-RU" sz="1050" b="1" kern="1200" baseline="0" dirty="0">
                        <a:solidFill>
                          <a:srgbClr val="0070C0"/>
                        </a:solidFill>
                        <a:latin typeface="Century Gothic" pitchFamily="34" charset="0"/>
                        <a:ea typeface="Open Sans" panose="020B0606030504020204" pitchFamily="34" charset="0"/>
                        <a:cs typeface="Gotham Pro" panose="02000503040000020004" pitchFamily="50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ФСС </a:t>
                      </a:r>
                      <a:r>
                        <a:rPr lang="ru-RU" sz="105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  </a:t>
                      </a:r>
                      <a:r>
                        <a:rPr lang="ru-RU" sz="12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2,9%</a:t>
                      </a:r>
                      <a:endParaRPr lang="ru-RU" sz="1050" b="1" kern="1200" baseline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itchFamily="34" charset="0"/>
                        <a:ea typeface="Open Sans" panose="020B0606030504020204" pitchFamily="34" charset="0"/>
                        <a:cs typeface="Gotham Pro" panose="02000503040000020004" pitchFamily="50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baseline="0" dirty="0">
                          <a:solidFill>
                            <a:srgbClr val="460000"/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ФОМС </a:t>
                      </a:r>
                      <a:r>
                        <a:rPr lang="ru-RU" sz="1050" b="1" kern="1200" baseline="0" dirty="0">
                          <a:solidFill>
                            <a:srgbClr val="460000"/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 </a:t>
                      </a:r>
                      <a:r>
                        <a:rPr lang="ru-RU" sz="1200" b="1" kern="1200" baseline="0" dirty="0">
                          <a:solidFill>
                            <a:srgbClr val="460000"/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5,1%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>
                          <a:solidFill>
                            <a:srgbClr val="002060"/>
                          </a:solidFill>
                          <a:latin typeface="Century Gothic" pitchFamily="34" charset="0"/>
                          <a:ea typeface="Open Sans" panose="020B0606030504020204" pitchFamily="34" charset="0"/>
                          <a:cs typeface="Gotham Pro" panose="02000503040000020004" pitchFamily="50" charset="0"/>
                        </a:rPr>
                        <a:t>30%</a:t>
                      </a:r>
                      <a:endParaRPr lang="ru-RU" sz="1200" b="1" kern="1200" dirty="0">
                        <a:solidFill>
                          <a:srgbClr val="460000"/>
                        </a:solidFill>
                        <a:latin typeface="Century Gothic" pitchFamily="34" charset="0"/>
                        <a:ea typeface="Open Sans" panose="020B0606030504020204" pitchFamily="34" charset="0"/>
                        <a:cs typeface="Gotham Pro" panose="02000503040000020004" pitchFamily="50" charset="0"/>
                      </a:endParaRPr>
                    </a:p>
                  </a:txBody>
                  <a:tcPr marL="18000" marR="18000" marT="18000" marB="18000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1344" y="4059698"/>
            <a:ext cx="5344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Century Gothic" pitchFamily="34" charset="0"/>
              </a:rPr>
              <a:t>ПРЕИМУЩЕСТВА ТОР (в зависимости от территории)</a:t>
            </a:r>
          </a:p>
        </p:txBody>
      </p:sp>
      <p:sp>
        <p:nvSpPr>
          <p:cNvPr id="19" name="Правая фигурная скобка 18"/>
          <p:cNvSpPr/>
          <p:nvPr/>
        </p:nvSpPr>
        <p:spPr>
          <a:xfrm rot="5400000">
            <a:off x="7918447" y="4567934"/>
            <a:ext cx="59562" cy="1799023"/>
          </a:xfrm>
          <a:prstGeom prst="righ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3" name="Правая фигурная скобка 12"/>
          <p:cNvSpPr/>
          <p:nvPr/>
        </p:nvSpPr>
        <p:spPr>
          <a:xfrm rot="5400000">
            <a:off x="7964523" y="5504041"/>
            <a:ext cx="59562" cy="1799023"/>
          </a:xfrm>
          <a:prstGeom prst="righ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91850" y="6596390"/>
            <a:ext cx="3664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>
                <a:solidFill>
                  <a:srgbClr val="002060"/>
                </a:solidFill>
              </a:rPr>
              <a:t>* По решению местных властей,  ** В 2017-2020 годах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10571" y="2465232"/>
            <a:ext cx="2095284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u="sng" dirty="0">
                <a:solidFill>
                  <a:srgbClr val="0D407D"/>
                </a:solidFill>
                <a:latin typeface="Century Gothic" pitchFamily="34" charset="0"/>
              </a:rPr>
              <a:t>Одобрены на комиссии:</a:t>
            </a:r>
          </a:p>
          <a:p>
            <a:pPr>
              <a:buBlip>
                <a:blip r:embed="rId3"/>
              </a:buBlip>
            </a:pPr>
            <a:r>
              <a:rPr lang="ru-RU" sz="900" dirty="0">
                <a:solidFill>
                  <a:srgbClr val="0D407D"/>
                </a:solidFill>
                <a:latin typeface="Century Gothic" pitchFamily="34" charset="0"/>
              </a:rPr>
              <a:t>  Новотроицк (Оренбургская область),</a:t>
            </a:r>
          </a:p>
          <a:p>
            <a:pPr>
              <a:buBlip>
                <a:blip r:embed="rId3"/>
              </a:buBlip>
            </a:pPr>
            <a:r>
              <a:rPr lang="ru-RU" sz="900" dirty="0">
                <a:solidFill>
                  <a:srgbClr val="0D407D"/>
                </a:solidFill>
                <a:latin typeface="Century Gothic" pitchFamily="34" charset="0"/>
              </a:rPr>
              <a:t>  Череповец (Вологодская область),</a:t>
            </a:r>
          </a:p>
          <a:p>
            <a:pPr>
              <a:buBlip>
                <a:blip r:embed="rId3"/>
              </a:buBlip>
            </a:pPr>
            <a:r>
              <a:rPr lang="ru-RU" sz="900" dirty="0">
                <a:solidFill>
                  <a:srgbClr val="0D407D"/>
                </a:solidFill>
                <a:latin typeface="Century Gothic" pitchFamily="34" charset="0"/>
              </a:rPr>
              <a:t>  Абаза (Республика Хакасия),</a:t>
            </a:r>
          </a:p>
          <a:p>
            <a:pPr>
              <a:buBlip>
                <a:blip r:embed="rId3"/>
              </a:buBlip>
            </a:pPr>
            <a:r>
              <a:rPr lang="ru-RU" sz="900" dirty="0">
                <a:solidFill>
                  <a:srgbClr val="0D407D"/>
                </a:solidFill>
                <a:latin typeface="Century Gothic" pitchFamily="34" charset="0"/>
              </a:rPr>
              <a:t>  Димитровград (Ульяновская область),</a:t>
            </a:r>
          </a:p>
          <a:p>
            <a:pPr>
              <a:buBlip>
                <a:blip r:embed="rId3"/>
              </a:buBlip>
            </a:pPr>
            <a:r>
              <a:rPr lang="ru-RU" sz="900" dirty="0">
                <a:solidFill>
                  <a:srgbClr val="0D407D"/>
                </a:solidFill>
                <a:latin typeface="Century Gothic" pitchFamily="34" charset="0"/>
              </a:rPr>
              <a:t>  </a:t>
            </a:r>
            <a:r>
              <a:rPr lang="ru-RU" sz="900" dirty="0" err="1">
                <a:solidFill>
                  <a:srgbClr val="0D407D"/>
                </a:solidFill>
                <a:latin typeface="Century Gothic" pitchFamily="34" charset="0"/>
              </a:rPr>
              <a:t>Селенгинск</a:t>
            </a:r>
            <a:r>
              <a:rPr lang="ru-RU" sz="900" dirty="0">
                <a:solidFill>
                  <a:srgbClr val="0D407D"/>
                </a:solidFill>
                <a:latin typeface="Century Gothic" pitchFamily="34" charset="0"/>
              </a:rPr>
              <a:t> (Республика Бурятия)</a:t>
            </a:r>
          </a:p>
          <a:p>
            <a:pPr>
              <a:buBlip>
                <a:blip r:embed="rId3"/>
              </a:buBlip>
            </a:pPr>
            <a:endParaRPr lang="ru-RU" sz="1100" dirty="0">
              <a:solidFill>
                <a:srgbClr val="0D407D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2215" y="222195"/>
            <a:ext cx="5946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0" spc="100" dirty="0">
                <a:solidFill>
                  <a:schemeClr val="bg1"/>
                </a:solidFill>
                <a:latin typeface="Century Gothic" pitchFamily="34" charset="0"/>
              </a:rPr>
              <a:t>МЕРЫ ПОДДЕРЖКИ, ПРЕДУСМОТРЕННЫЕ</a:t>
            </a:r>
            <a:r>
              <a:rPr lang="ru-RU" sz="2400" kern="0" spc="1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kern="0" spc="100" dirty="0">
                <a:solidFill>
                  <a:schemeClr val="bg1"/>
                </a:solidFill>
                <a:latin typeface="Century Gothic" pitchFamily="34" charset="0"/>
              </a:rPr>
              <a:t>ФОНДОМ РАЗВИТИЯ МОНОГОРОДОВ</a:t>
            </a:r>
            <a:endParaRPr lang="ru-RU" sz="2000" kern="0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endParaRPr lang="ru-RU" sz="2000" dirty="0"/>
          </a:p>
        </p:txBody>
      </p:sp>
      <p:sp>
        <p:nvSpPr>
          <p:cNvPr id="28676" name="AutoShape 4" descr="Отображается файл &quot;image3.JP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-2" y="1240330"/>
            <a:ext cx="9144002" cy="5617670"/>
            <a:chOff x="-2" y="1240330"/>
            <a:chExt cx="9144002" cy="5617670"/>
          </a:xfrm>
        </p:grpSpPr>
        <p:sp>
          <p:nvSpPr>
            <p:cNvPr id="37" name="Шестиугольник 36"/>
            <p:cNvSpPr/>
            <p:nvPr/>
          </p:nvSpPr>
          <p:spPr>
            <a:xfrm>
              <a:off x="8399220" y="6485563"/>
              <a:ext cx="744780" cy="372437"/>
            </a:xfrm>
            <a:prstGeom prst="hexagon">
              <a:avLst>
                <a:gd name="adj" fmla="val 0"/>
                <a:gd name="vf" fmla="val 11547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42690" y="1291130"/>
              <a:ext cx="670987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0070C0"/>
                  </a:solidFill>
                  <a:latin typeface="Century Gothic" pitchFamily="34" charset="0"/>
                </a:rPr>
                <a:t>формирование необходимых условий для создания новых рабочих мест и привлечение инвестиций  в </a:t>
              </a:r>
              <a:r>
                <a:rPr lang="ru-RU" sz="1400" dirty="0" err="1">
                  <a:solidFill>
                    <a:srgbClr val="0070C0"/>
                  </a:solidFill>
                  <a:latin typeface="Century Gothic" pitchFamily="34" charset="0"/>
                </a:rPr>
                <a:t>монопрофильные</a:t>
              </a:r>
              <a:r>
                <a:rPr lang="ru-RU" sz="1400" dirty="0">
                  <a:solidFill>
                    <a:srgbClr val="0070C0"/>
                  </a:solidFill>
                  <a:latin typeface="Century Gothic" pitchFamily="34" charset="0"/>
                </a:rPr>
                <a:t> образования</a:t>
              </a:r>
              <a:r>
                <a:rPr lang="ru-RU" sz="1600" dirty="0">
                  <a:solidFill>
                    <a:srgbClr val="0070C0"/>
                  </a:solidFill>
                  <a:latin typeface="Century Gothic" pitchFamily="34" charset="0"/>
                </a:rPr>
                <a:t> </a:t>
              </a:r>
              <a:endParaRPr lang="ru-RU" sz="2000" dirty="0">
                <a:solidFill>
                  <a:srgbClr val="0070C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2" y="1240330"/>
              <a:ext cx="24341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70C0"/>
                  </a:solidFill>
                  <a:latin typeface="Century Gothic" pitchFamily="34" charset="0"/>
                </a:rPr>
                <a:t>ЦЕЛЬ  </a:t>
              </a:r>
              <a:r>
                <a:rPr lang="ru-RU" sz="1400" b="1" dirty="0">
                  <a:solidFill>
                    <a:srgbClr val="0070C0"/>
                  </a:solidFill>
                  <a:latin typeface="Century Gothic" pitchFamily="34" charset="0"/>
                </a:rPr>
                <a:t>Фонда развития моногородов: 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66590" y="1852255"/>
              <a:ext cx="4275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2060"/>
                  </a:solidFill>
                  <a:latin typeface="Century Gothic" pitchFamily="34" charset="0"/>
                </a:rPr>
                <a:t>ФИНАНСОВЫЕ  МЕРЫ ПОДДЕРЖКИ: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66590" y="4285596"/>
              <a:ext cx="4571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2060"/>
                  </a:solidFill>
                  <a:latin typeface="Century Gothic" pitchFamily="34" charset="0"/>
                </a:rPr>
                <a:t>НЕФИНАНСОВЫЕ  МЕРЫ ПОДДЕРЖКИ: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07535" y="2441650"/>
              <a:ext cx="45402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rgbClr val="002060"/>
                  </a:solidFill>
                  <a:latin typeface="Century Gothic" pitchFamily="34" charset="0"/>
                </a:rPr>
                <a:t>- </a:t>
              </a:r>
              <a:r>
                <a:rPr lang="ru-RU" sz="1600" dirty="0" err="1">
                  <a:solidFill>
                    <a:srgbClr val="002060"/>
                  </a:solidFill>
                  <a:latin typeface="Century Gothic" pitchFamily="34" charset="0"/>
                </a:rPr>
                <a:t>софинансирование</a:t>
              </a:r>
              <a:r>
                <a:rPr lang="ru-RU" sz="1600" dirty="0">
                  <a:solidFill>
                    <a:srgbClr val="002060"/>
                  </a:solidFill>
                  <a:latin typeface="Century Gothic" pitchFamily="34" charset="0"/>
                </a:rPr>
                <a:t> расходов </a:t>
              </a:r>
              <a:br>
                <a:rPr lang="ru-RU" sz="1600" dirty="0">
                  <a:solidFill>
                    <a:srgbClr val="002060"/>
                  </a:solidFill>
                  <a:latin typeface="Century Gothic" pitchFamily="34" charset="0"/>
                </a:rPr>
              </a:br>
              <a:r>
                <a:rPr lang="ru-RU" sz="1600" dirty="0">
                  <a:solidFill>
                    <a:srgbClr val="002060"/>
                  </a:solidFill>
                  <a:latin typeface="Century Gothic" pitchFamily="34" charset="0"/>
                </a:rPr>
                <a:t>на строительство инфраструктуры </a:t>
              </a:r>
              <a:br>
                <a:rPr lang="ru-RU" sz="1600" dirty="0">
                  <a:solidFill>
                    <a:srgbClr val="002060"/>
                  </a:solidFill>
                  <a:latin typeface="Century Gothic" pitchFamily="34" charset="0"/>
                </a:rPr>
              </a:br>
              <a:r>
                <a:rPr lang="ru-RU" sz="1600" dirty="0">
                  <a:solidFill>
                    <a:srgbClr val="002060"/>
                  </a:solidFill>
                  <a:latin typeface="Century Gothic" pitchFamily="34" charset="0"/>
                </a:rPr>
                <a:t>для новых инвестиционных проектов</a:t>
              </a:r>
            </a:p>
            <a:p>
              <a:endParaRPr lang="ru-RU" sz="16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66590" y="4915410"/>
              <a:ext cx="48774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rgbClr val="002060"/>
                  </a:solidFill>
                  <a:latin typeface="Century Gothic" pitchFamily="34" charset="0"/>
                </a:rPr>
                <a:t>- формирование и обучение управленческих команд</a:t>
              </a:r>
            </a:p>
          </p:txBody>
        </p:sp>
        <p:pic>
          <p:nvPicPr>
            <p:cNvPr id="28674" name="Picture 2"/>
            <p:cNvPicPr preferRelativeResize="0">
              <a:picLocks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30" y="1922575"/>
              <a:ext cx="4068000" cy="1260000"/>
            </a:xfrm>
            <a:prstGeom prst="rect">
              <a:avLst/>
            </a:prstGeom>
            <a:noFill/>
            <a:ln w="7620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30" name="Рисунок 29" descr="unnamed (2)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6365" y="4345230"/>
              <a:ext cx="4068000" cy="1160680"/>
            </a:xfrm>
            <a:prstGeom prst="rect">
              <a:avLst/>
            </a:prstGeom>
            <a:noFill/>
            <a:ln w="7620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31" name="TextBox 30"/>
            <p:cNvSpPr txBox="1"/>
            <p:nvPr/>
          </p:nvSpPr>
          <p:spPr>
            <a:xfrm>
              <a:off x="4266590" y="2818180"/>
              <a:ext cx="4581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56430" y="6024985"/>
              <a:ext cx="4887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atin typeface="Century Gothic" pitchFamily="34" charset="0"/>
                </a:rPr>
                <a:t> - </a:t>
              </a:r>
              <a:r>
                <a:rPr lang="ru-RU" sz="1600" dirty="0">
                  <a:solidFill>
                    <a:srgbClr val="002060"/>
                  </a:solidFill>
                  <a:latin typeface="Century Gothic" pitchFamily="34" charset="0"/>
                </a:rPr>
                <a:t>выполнение функций проектного офиса</a:t>
              </a:r>
            </a:p>
          </p:txBody>
        </p:sp>
        <p:pic>
          <p:nvPicPr>
            <p:cNvPr id="33" name="Рисунок 32" descr="unnamed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586" y="5566870"/>
              <a:ext cx="4068000" cy="1208015"/>
            </a:xfrm>
            <a:prstGeom prst="rect">
              <a:avLst/>
            </a:prstGeom>
            <a:noFill/>
            <a:ln w="7620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28684" name="Picture 12" descr="https://im0-tub-ru.yandex.net/i?id=4fe3f984366c0dabfd292d5a6db2f9c9-l&amp;n=13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95" y="3276295"/>
              <a:ext cx="4068000" cy="1068935"/>
            </a:xfrm>
            <a:prstGeom prst="rect">
              <a:avLst/>
            </a:prstGeom>
            <a:noFill/>
            <a:ln w="7620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</p:spPr>
        </p:pic>
      </p:grpSp>
      <p:sp>
        <p:nvSpPr>
          <p:cNvPr id="20" name="TextBox 19"/>
          <p:cNvSpPr txBox="1"/>
          <p:nvPr/>
        </p:nvSpPr>
        <p:spPr>
          <a:xfrm>
            <a:off x="4266590" y="3382925"/>
            <a:ext cx="4581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- выдача льготных займов под </a:t>
            </a:r>
            <a:r>
              <a:rPr lang="ru-RU" sz="2000" dirty="0">
                <a:solidFill>
                  <a:srgbClr val="0070C0"/>
                </a:solidFill>
                <a:latin typeface="Century Gothic" pitchFamily="34" charset="0"/>
              </a:rPr>
              <a:t>5%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 годовых  на </a:t>
            </a:r>
            <a:r>
              <a:rPr lang="ru-RU" sz="2000" dirty="0">
                <a:solidFill>
                  <a:srgbClr val="0070C0"/>
                </a:solidFill>
                <a:latin typeface="Century Gothic" pitchFamily="34" charset="0"/>
              </a:rPr>
              <a:t>8 </a:t>
            </a:r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лет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Шестиугольник 12"/>
          <p:cNvSpPr/>
          <p:nvPr/>
        </p:nvSpPr>
        <p:spPr>
          <a:xfrm>
            <a:off x="8399220" y="6485563"/>
            <a:ext cx="744780" cy="372437"/>
          </a:xfrm>
          <a:prstGeom prst="hexagon">
            <a:avLst>
              <a:gd name="adj" fmla="val 0"/>
              <a:gd name="vf" fmla="val 1154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808475" y="193294"/>
            <a:ext cx="5039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entury Gothic" pitchFamily="34" charset="0"/>
              </a:rPr>
              <a:t>ОБУЧЕНИЕ УПРАВЛЕНЧЕСКИХ КОМАНД</a:t>
            </a:r>
          </a:p>
          <a:p>
            <a:endParaRPr lang="ru-RU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79542" y="4479383"/>
            <a:ext cx="515133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Century Gothic" pitchFamily="34" charset="0"/>
              </a:rPr>
              <a:t>Обучение проходит на базе двух образовательных учреждений: в Московской школе управления «</a:t>
            </a:r>
            <a:r>
              <a:rPr lang="ru-RU" sz="1400" dirty="0" err="1">
                <a:solidFill>
                  <a:srgbClr val="002060"/>
                </a:solidFill>
                <a:latin typeface="Century Gothic" pitchFamily="34" charset="0"/>
              </a:rPr>
              <a:t>Сколково</a:t>
            </a:r>
            <a:r>
              <a:rPr lang="ru-RU" sz="1400" dirty="0">
                <a:solidFill>
                  <a:srgbClr val="002060"/>
                </a:solidFill>
                <a:latin typeface="Century Gothic" pitchFamily="34" charset="0"/>
              </a:rPr>
              <a:t>» и на базе </a:t>
            </a:r>
            <a:r>
              <a:rPr lang="ru-RU" sz="1400" dirty="0" err="1">
                <a:solidFill>
                  <a:srgbClr val="002060"/>
                </a:solidFill>
                <a:latin typeface="Century Gothic" pitchFamily="34" charset="0"/>
              </a:rPr>
              <a:t>РАНХиГС</a:t>
            </a:r>
            <a:r>
              <a:rPr lang="ru-RU" sz="1400" dirty="0">
                <a:solidFill>
                  <a:srgbClr val="002060"/>
                </a:solidFill>
                <a:latin typeface="Century Gothic" pitchFamily="34" charset="0"/>
              </a:rPr>
              <a:t> по одной образовательной программе</a:t>
            </a:r>
          </a:p>
          <a:p>
            <a:pPr algn="just"/>
            <a:endParaRPr lang="ru-RU" sz="1400" dirty="0">
              <a:solidFill>
                <a:srgbClr val="002060"/>
              </a:solidFill>
              <a:latin typeface="Century Gothic" pitchFamily="34" charset="0"/>
            </a:endParaRP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Century Gothic" pitchFamily="34" charset="0"/>
              </a:rPr>
              <a:t>В состав управленческих команд входят: заместитель губернатора, мэр моногорода, представитель с градообразующего предприятия и два инвестора</a:t>
            </a:r>
          </a:p>
          <a:p>
            <a:pPr algn="just"/>
            <a:endParaRPr lang="ru-RU" sz="800" b="1" dirty="0">
              <a:solidFill>
                <a:srgbClr val="0070C0"/>
              </a:solidFill>
              <a:latin typeface="Century Gothic" pitchFamily="34" charset="0"/>
            </a:endParaRPr>
          </a:p>
          <a:p>
            <a:pPr algn="just"/>
            <a:r>
              <a:rPr lang="ru-RU" sz="1400" dirty="0">
                <a:solidFill>
                  <a:srgbClr val="0070C0"/>
                </a:solidFill>
                <a:latin typeface="Century Gothic" pitchFamily="34" charset="0"/>
              </a:rPr>
              <a:t>ЗАДАЧА</a:t>
            </a:r>
            <a:r>
              <a:rPr lang="ru-RU" sz="1400" b="1" dirty="0">
                <a:solidFill>
                  <a:srgbClr val="0070C0"/>
                </a:solidFill>
                <a:latin typeface="Century Gothic" pitchFamily="34" charset="0"/>
              </a:rPr>
              <a:t>:  </a:t>
            </a:r>
            <a:r>
              <a:rPr lang="ru-RU" sz="2000" dirty="0">
                <a:solidFill>
                  <a:srgbClr val="0070C0"/>
                </a:solidFill>
                <a:latin typeface="Century Gothic" pitchFamily="34" charset="0"/>
              </a:rPr>
              <a:t>2017</a:t>
            </a:r>
            <a:r>
              <a:rPr lang="ru-RU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Century Gothic" pitchFamily="34" charset="0"/>
              </a:rPr>
              <a:t>год </a:t>
            </a:r>
            <a:r>
              <a:rPr lang="ru-RU" sz="1200" dirty="0">
                <a:solidFill>
                  <a:srgbClr val="0070C0"/>
                </a:solidFill>
                <a:latin typeface="Century Gothic" pitchFamily="34" charset="0"/>
              </a:rPr>
              <a:t>– </a:t>
            </a:r>
            <a:r>
              <a:rPr lang="ru-RU" sz="1400" dirty="0">
                <a:solidFill>
                  <a:srgbClr val="0070C0"/>
                </a:solidFill>
                <a:latin typeface="Century Gothic" pitchFamily="34" charset="0"/>
              </a:rPr>
              <a:t>будет обучено </a:t>
            </a:r>
            <a:r>
              <a:rPr lang="ru-RU" sz="2000" dirty="0">
                <a:solidFill>
                  <a:srgbClr val="0070C0"/>
                </a:solidFill>
                <a:latin typeface="Century Gothic" pitchFamily="34" charset="0"/>
              </a:rPr>
              <a:t>319</a:t>
            </a:r>
            <a:r>
              <a:rPr lang="ru-RU" sz="1600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Century Gothic" pitchFamily="34" charset="0"/>
              </a:rPr>
              <a:t>команд</a:t>
            </a:r>
          </a:p>
          <a:p>
            <a:endParaRPr lang="ru-RU" sz="700" dirty="0">
              <a:latin typeface="Century Gothic" pitchFamily="34" charset="0"/>
            </a:endParaRPr>
          </a:p>
        </p:txBody>
      </p:sp>
      <p:pic>
        <p:nvPicPr>
          <p:cNvPr id="7" name="Рисунок 6" descr="unnamed (2).jpg"/>
          <p:cNvPicPr>
            <a:picLocks noChangeAspect="1"/>
          </p:cNvPicPr>
          <p:nvPr/>
        </p:nvPicPr>
        <p:blipFill>
          <a:blip r:embed="rId2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585" y="1291130"/>
            <a:ext cx="9000445" cy="3054100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1266" name="Picture 2" descr="http://patentus.ru/blog/wp-content/uploads/2015/03/skol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83132" y="4396673"/>
            <a:ext cx="3503065" cy="2324762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788155" y="-52735"/>
            <a:ext cx="503926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Century Gothic" pitchFamily="34" charset="0"/>
              </a:rPr>
              <a:t>5</a:t>
            </a:r>
            <a:r>
              <a:rPr lang="ru-RU" sz="2400" dirty="0">
                <a:solidFill>
                  <a:schemeClr val="bg1"/>
                </a:solidFill>
                <a:latin typeface="Century Gothic" pitchFamily="34" charset="0"/>
              </a:rPr>
              <a:t> ШАГОВ К КОМФОРТНОМУ МОНОГОРОДУ</a:t>
            </a:r>
          </a:p>
          <a:p>
            <a:endParaRPr lang="ru-RU" b="1" i="1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0" y="1108250"/>
            <a:ext cx="9144000" cy="5768373"/>
            <a:chOff x="0" y="1108250"/>
            <a:chExt cx="9144000" cy="576837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0" y="1148585"/>
              <a:ext cx="9144000" cy="5719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 descr="Тизвин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0640" y="4732225"/>
              <a:ext cx="4320000" cy="967030"/>
            </a:xfrm>
            <a:prstGeom prst="rect">
              <a:avLst/>
            </a:prstGeom>
            <a:noFill/>
            <a:ln w="3810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0242" name="Picture 2" descr="Thumb 72"/>
            <p:cNvPicPr>
              <a:picLocks noChangeAspect="1" noChangeArrowheads="1"/>
            </p:cNvPicPr>
            <p:nvPr/>
          </p:nvPicPr>
          <p:blipFill>
            <a:blip r:embed="rId3" cstate="screen">
              <a:lum contras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95" y="5719575"/>
              <a:ext cx="4320000" cy="1088813"/>
            </a:xfrm>
            <a:prstGeom prst="rect">
              <a:avLst/>
            </a:prstGeom>
            <a:noFill/>
            <a:ln w="3810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4" name="Рисунок 3" descr="Вологда 1.jpg"/>
            <p:cNvPicPr>
              <a:picLocks noChangeAspect="1"/>
            </p:cNvPicPr>
            <p:nvPr/>
          </p:nvPicPr>
          <p:blipFill>
            <a:blip r:embed="rId4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0640" y="1199998"/>
              <a:ext cx="4320000" cy="1189077"/>
            </a:xfrm>
            <a:prstGeom prst="rect">
              <a:avLst/>
            </a:prstGeom>
            <a:noFill/>
            <a:ln w="3810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42" name="Рисунок 41" descr="Вологда 3.jpg"/>
            <p:cNvPicPr>
              <a:picLocks noChangeAspect="1"/>
            </p:cNvPicPr>
            <p:nvPr/>
          </p:nvPicPr>
          <p:blipFill>
            <a:blip r:embed="rId5" cstate="screen">
              <a:lum contras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0419" y="1189225"/>
              <a:ext cx="4320000" cy="1221640"/>
            </a:xfrm>
            <a:prstGeom prst="rect">
              <a:avLst/>
            </a:prstGeom>
            <a:noFill/>
            <a:ln w="3810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6" name="Рисунок 5" descr="filename-img-4212-jpg.jp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1650" y="3561385"/>
              <a:ext cx="4320000" cy="1137712"/>
            </a:xfrm>
            <a:prstGeom prst="rect">
              <a:avLst/>
            </a:prstGeom>
            <a:noFill/>
            <a:ln w="3810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7" name="Рисунок 6" descr="Ульяновск1.jpg"/>
            <p:cNvPicPr>
              <a:picLocks noChangeAspect="1"/>
            </p:cNvPicPr>
            <p:nvPr/>
          </p:nvPicPr>
          <p:blipFill>
            <a:blip r:embed="rId7" cstate="screen">
              <a:lum contras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0640" y="2411172"/>
              <a:ext cx="4320000" cy="1113960"/>
            </a:xfrm>
            <a:prstGeom prst="rect">
              <a:avLst/>
            </a:prstGeom>
            <a:noFill/>
            <a:ln w="38100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41" name="Овал 40"/>
            <p:cNvSpPr/>
            <p:nvPr/>
          </p:nvSpPr>
          <p:spPr>
            <a:xfrm>
              <a:off x="3503065" y="1168905"/>
              <a:ext cx="1985165" cy="56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60271" y="1108250"/>
              <a:ext cx="10374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u="sng" dirty="0">
                  <a:solidFill>
                    <a:srgbClr val="002060"/>
                  </a:solidFill>
                  <a:latin typeface="Century Gothic" pitchFamily="34" charset="0"/>
                </a:rPr>
                <a:t>Шаг </a:t>
              </a:r>
              <a:r>
                <a:rPr lang="ru-RU" sz="3600" u="sng" dirty="0">
                  <a:solidFill>
                    <a:srgbClr val="002060"/>
                  </a:solidFill>
                  <a:latin typeface="Century Gothic" pitchFamily="34" charset="0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61180" y="1647645"/>
              <a:ext cx="518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002060"/>
                  </a:solidFill>
                  <a:latin typeface="Century Gothic" pitchFamily="34" charset="0"/>
                </a:rPr>
                <a:t>Благоустройство  посещаемого общественного пространства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76501" y="1361808"/>
              <a:ext cx="3044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002060"/>
                  </a:solidFill>
                </a:rPr>
                <a:t>СЕГОДНЯ В ЦЕНТРЕ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24479" y="2648112"/>
              <a:ext cx="52566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002060"/>
                  </a:solidFill>
                  <a:latin typeface="Century Gothic" pitchFamily="34" charset="0"/>
                </a:rPr>
                <a:t>Создание инфраструктуры времяпрепровождения молодежи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43443" y="2057612"/>
              <a:ext cx="9669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u="sng" dirty="0">
                  <a:solidFill>
                    <a:srgbClr val="002060"/>
                  </a:solidFill>
                  <a:latin typeface="Century Gothic" pitchFamily="34" charset="0"/>
                </a:rPr>
                <a:t>Шаг</a:t>
              </a:r>
              <a:r>
                <a:rPr lang="ru-RU" sz="3600" u="sng" dirty="0">
                  <a:solidFill>
                    <a:srgbClr val="002060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70138" y="2311475"/>
              <a:ext cx="3044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002060"/>
                  </a:solidFill>
                </a:rPr>
                <a:t>БУДУЩЕЕ   ЕСТЬ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32882" y="3438055"/>
              <a:ext cx="10374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u="sng" dirty="0">
                  <a:solidFill>
                    <a:srgbClr val="002060"/>
                  </a:solidFill>
                  <a:latin typeface="Century Gothic" pitchFamily="34" charset="0"/>
                </a:rPr>
                <a:t>Шаг </a:t>
              </a:r>
              <a:r>
                <a:rPr lang="ru-RU" sz="3600" u="sng" dirty="0">
                  <a:solidFill>
                    <a:srgbClr val="002060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69431" y="3702520"/>
              <a:ext cx="3808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002060"/>
                  </a:solidFill>
                </a:rPr>
                <a:t>НАЙДИ ПРОШЛОЕ И ГОРДИСЬ ИМ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32882" y="3965221"/>
              <a:ext cx="42757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err="1">
                  <a:solidFill>
                    <a:srgbClr val="002060"/>
                  </a:solidFill>
                  <a:latin typeface="Century Gothic" pitchFamily="34" charset="0"/>
                </a:rPr>
                <a:t>Ревитализация</a:t>
              </a:r>
              <a:r>
                <a:rPr lang="ru-RU" sz="1200" dirty="0">
                  <a:solidFill>
                    <a:srgbClr val="002060"/>
                  </a:solidFill>
                  <a:latin typeface="Century Gothic" pitchFamily="34" charset="0"/>
                </a:rPr>
                <a:t> городских достопримечательностей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65626" y="4437638"/>
              <a:ext cx="10374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u="sng" dirty="0">
                  <a:solidFill>
                    <a:srgbClr val="002060"/>
                  </a:solidFill>
                  <a:latin typeface="Century Gothic" pitchFamily="34" charset="0"/>
                </a:rPr>
                <a:t>Шаг </a:t>
              </a:r>
              <a:r>
                <a:rPr lang="ru-RU" sz="3600" u="sng" dirty="0">
                  <a:solidFill>
                    <a:srgbClr val="002060"/>
                  </a:solidFill>
                  <a:latin typeface="Century Gothic" pitchFamily="34" charset="0"/>
                </a:rPr>
                <a:t>4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02175" y="4620823"/>
              <a:ext cx="4541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002060"/>
                  </a:solidFill>
                </a:rPr>
                <a:t>В ЦЕНТРЕ ВНИМАНИЯ – </a:t>
              </a:r>
            </a:p>
            <a:p>
              <a:r>
                <a:rPr lang="ru-RU" dirty="0">
                  <a:solidFill>
                    <a:srgbClr val="002060"/>
                  </a:solidFill>
                </a:rPr>
                <a:t>                                     СОЦИАЛЬНЫЙ ОБЪЕКТ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72028" y="5099784"/>
              <a:ext cx="5397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0D407D"/>
                  </a:solidFill>
                  <a:latin typeface="Century Gothic" pitchFamily="34" charset="0"/>
                </a:rPr>
                <a:t>Обновление или создание социального  объекта </a:t>
              </a:r>
              <a:br>
                <a:rPr lang="ru-RU" sz="1200" dirty="0">
                  <a:solidFill>
                    <a:srgbClr val="0D407D"/>
                  </a:solidFill>
                  <a:latin typeface="Century Gothic" pitchFamily="34" charset="0"/>
                </a:rPr>
              </a:br>
              <a:r>
                <a:rPr lang="ru-RU" sz="1200" dirty="0">
                  <a:solidFill>
                    <a:srgbClr val="0D407D"/>
                  </a:solidFill>
                  <a:latin typeface="Century Gothic" pitchFamily="34" charset="0"/>
                </a:rPr>
                <a:t>(школы, библиотеки, дома культуры и т.п.)</a:t>
              </a:r>
              <a:endParaRPr lang="ru-RU" sz="2000" dirty="0">
                <a:solidFill>
                  <a:srgbClr val="0D407D"/>
                </a:solidFill>
                <a:latin typeface="Century Gothic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50501" y="5358151"/>
              <a:ext cx="10374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u="sng" dirty="0">
                  <a:solidFill>
                    <a:srgbClr val="002060"/>
                  </a:solidFill>
                  <a:latin typeface="Century Gothic" pitchFamily="34" charset="0"/>
                </a:rPr>
                <a:t>Шаг </a:t>
              </a:r>
              <a:r>
                <a:rPr lang="ru-RU" sz="3600" u="sng" dirty="0">
                  <a:solidFill>
                    <a:srgbClr val="002060"/>
                  </a:solidFill>
                  <a:latin typeface="Century Gothic" pitchFamily="34" charset="0"/>
                </a:rPr>
                <a:t>5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87050" y="5632113"/>
              <a:ext cx="3808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002060"/>
                  </a:solidFill>
                </a:rPr>
                <a:t>ПОДБЕРИ БРОШЕННОЕ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08476" y="5907127"/>
              <a:ext cx="5335524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0D407D"/>
                  </a:solidFill>
                  <a:latin typeface="Century Gothic" pitchFamily="34" charset="0"/>
                </a:rPr>
                <a:t>Активизация заброшенных или неэффективно используемых  </a:t>
              </a:r>
            </a:p>
            <a:p>
              <a:r>
                <a:rPr lang="ru-RU" sz="1200" dirty="0">
                  <a:solidFill>
                    <a:srgbClr val="0D407D"/>
                  </a:solidFill>
                  <a:latin typeface="Century Gothic" pitchFamily="34" charset="0"/>
                </a:rPr>
                <a:t>   зданий и территорий </a:t>
              </a:r>
              <a:r>
                <a:rPr lang="en-US" sz="1100" dirty="0">
                  <a:solidFill>
                    <a:srgbClr val="002060"/>
                  </a:solidFill>
                  <a:latin typeface="Century Gothic" pitchFamily="34" charset="0"/>
                </a:rPr>
                <a:t>(</a:t>
              </a:r>
              <a:r>
                <a:rPr lang="ru-RU" sz="1100" dirty="0">
                  <a:solidFill>
                    <a:srgbClr val="002060"/>
                  </a:solidFill>
                  <a:latin typeface="Century Gothic" pitchFamily="34" charset="0"/>
                </a:rPr>
                <a:t>Место, брошенное из-за утраты функций,</a:t>
              </a:r>
              <a:r>
                <a:rPr lang="en-US" sz="1100" dirty="0">
                  <a:solidFill>
                    <a:srgbClr val="002060"/>
                  </a:solidFill>
                  <a:latin typeface="Century Gothic" pitchFamily="34" charset="0"/>
                </a:rPr>
                <a:t> </a:t>
              </a:r>
              <a:endParaRPr lang="ru-RU" sz="1100" dirty="0">
                <a:solidFill>
                  <a:srgbClr val="002060"/>
                </a:solidFill>
                <a:latin typeface="Century Gothic" pitchFamily="34" charset="0"/>
              </a:endParaRPr>
            </a:p>
            <a:p>
              <a:r>
                <a:rPr lang="ru-RU" sz="1100" dirty="0">
                  <a:solidFill>
                    <a:srgbClr val="002060"/>
                  </a:solidFill>
                  <a:latin typeface="Century Gothic" pitchFamily="34" charset="0"/>
                </a:rPr>
                <a:t>      превращается в центр городской активности.</a:t>
              </a:r>
              <a:r>
                <a:rPr lang="en-US" sz="1100" dirty="0">
                  <a:solidFill>
                    <a:srgbClr val="002060"/>
                  </a:solidFill>
                  <a:latin typeface="Century Gothic" pitchFamily="34" charset="0"/>
                </a:rPr>
                <a:t> </a:t>
              </a:r>
              <a:r>
                <a:rPr lang="ru-RU" sz="1100" dirty="0">
                  <a:solidFill>
                    <a:srgbClr val="002060"/>
                  </a:solidFill>
                  <a:latin typeface="Century Gothic" pitchFamily="34" charset="0"/>
                </a:rPr>
                <a:t>В России такие места</a:t>
              </a:r>
            </a:p>
            <a:p>
              <a:r>
                <a:rPr lang="ru-RU" sz="1100" dirty="0">
                  <a:solidFill>
                    <a:srgbClr val="002060"/>
                  </a:solidFill>
                  <a:latin typeface="Century Gothic" pitchFamily="34" charset="0"/>
                </a:rPr>
                <a:t>           — это </a:t>
              </a:r>
              <a:r>
                <a:rPr lang="ru-RU" sz="1100" dirty="0" err="1">
                  <a:solidFill>
                    <a:srgbClr val="002060"/>
                  </a:solidFill>
                  <a:latin typeface="Century Gothic" pitchFamily="34" charset="0"/>
                </a:rPr>
                <a:t>промзоны</a:t>
              </a:r>
              <a:r>
                <a:rPr lang="en-US" sz="1100" dirty="0">
                  <a:solidFill>
                    <a:srgbClr val="002060"/>
                  </a:solidFill>
                  <a:latin typeface="Century Gothic" pitchFamily="34" charset="0"/>
                </a:rPr>
                <a:t> </a:t>
              </a:r>
              <a:r>
                <a:rPr lang="ru-RU" sz="1100" dirty="0">
                  <a:solidFill>
                    <a:srgbClr val="002060"/>
                  </a:solidFill>
                  <a:latin typeface="Century Gothic" pitchFamily="34" charset="0"/>
                </a:rPr>
                <a:t>и советские общественные пространства: </a:t>
              </a:r>
            </a:p>
            <a:p>
              <a:r>
                <a:rPr lang="ru-RU" sz="1100" dirty="0">
                  <a:solidFill>
                    <a:srgbClr val="002060"/>
                  </a:solidFill>
                  <a:latin typeface="Century Gothic" pitchFamily="34" charset="0"/>
                </a:rPr>
                <a:t>                      стадионы,</a:t>
              </a:r>
              <a:r>
                <a:rPr lang="en-US" sz="1100" dirty="0">
                  <a:solidFill>
                    <a:srgbClr val="002060"/>
                  </a:solidFill>
                  <a:latin typeface="Century Gothic" pitchFamily="34" charset="0"/>
                </a:rPr>
                <a:t> </a:t>
              </a:r>
              <a:r>
                <a:rPr lang="ru-RU" sz="1100" dirty="0">
                  <a:solidFill>
                    <a:srgbClr val="002060"/>
                  </a:solidFill>
                  <a:latin typeface="Century Gothic" pitchFamily="34" charset="0"/>
                </a:rPr>
                <a:t>парки, набережные</a:t>
              </a:r>
              <a:r>
                <a:rPr lang="en-US" sz="1100" dirty="0">
                  <a:solidFill>
                    <a:srgbClr val="002060"/>
                  </a:solidFill>
                  <a:latin typeface="Century Gothic" pitchFamily="34" charset="0"/>
                </a:rPr>
                <a:t>)</a:t>
              </a:r>
              <a:endParaRPr lang="ru-RU" sz="1200" dirty="0">
                <a:solidFill>
                  <a:srgbClr val="0D407D"/>
                </a:solidFill>
                <a:latin typeface="Century Gothic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25654" y="1842316"/>
              <a:ext cx="50301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Century Gothic" pitchFamily="34" charset="0"/>
                </a:rPr>
                <a:t>(</a:t>
              </a:r>
              <a:r>
                <a:rPr lang="ru-RU" sz="1200" dirty="0">
                  <a:solidFill>
                    <a:srgbClr val="002060"/>
                  </a:solidFill>
                  <a:latin typeface="Century Gothic" pitchFamily="34" charset="0"/>
                </a:rPr>
                <a:t>улицы, где пересекается основной поток людей)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03066" y="2841678"/>
              <a:ext cx="549738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rgbClr val="002060"/>
                  </a:solidFill>
                  <a:latin typeface="Century Gothic" pitchFamily="34" charset="0"/>
                </a:rPr>
                <a:t>(</a:t>
              </a:r>
              <a:r>
                <a:rPr lang="ru-RU" sz="1050" dirty="0">
                  <a:solidFill>
                    <a:srgbClr val="002060"/>
                  </a:solidFill>
                  <a:latin typeface="Century Gothic" pitchFamily="34" charset="0"/>
                </a:rPr>
                <a:t>Если</a:t>
              </a:r>
              <a:r>
                <a:rPr lang="en-US" sz="1050" dirty="0">
                  <a:solidFill>
                    <a:srgbClr val="002060"/>
                  </a:solidFill>
                  <a:latin typeface="Century Gothic" pitchFamily="34" charset="0"/>
                </a:rPr>
                <a:t> </a:t>
              </a:r>
              <a:r>
                <a:rPr lang="ru-RU" sz="1050" dirty="0">
                  <a:solidFill>
                    <a:srgbClr val="002060"/>
                  </a:solidFill>
                  <a:latin typeface="Century Gothic" pitchFamily="34" charset="0"/>
                </a:rPr>
                <a:t>в городе создается новый элемент инфраструктуры — мост, причал, общественный транспорт, — нужно подключить молодежь к его</a:t>
              </a:r>
              <a:r>
                <a:rPr lang="en-US" sz="1050" dirty="0">
                  <a:solidFill>
                    <a:srgbClr val="002060"/>
                  </a:solidFill>
                  <a:latin typeface="Century Gothic" pitchFamily="34" charset="0"/>
                </a:rPr>
                <a:t> </a:t>
              </a:r>
              <a:r>
                <a:rPr lang="ru-RU" sz="1050" dirty="0">
                  <a:solidFill>
                    <a:srgbClr val="002060"/>
                  </a:solidFill>
                  <a:latin typeface="Century Gothic" pitchFamily="34" charset="0"/>
                </a:rPr>
                <a:t>оформлению и продвижению: город должен принять этот новый элемент и гордиться им как</a:t>
              </a:r>
              <a:r>
                <a:rPr lang="en-US" sz="1050" dirty="0">
                  <a:solidFill>
                    <a:srgbClr val="002060"/>
                  </a:solidFill>
                  <a:latin typeface="Century Gothic" pitchFamily="34" charset="0"/>
                </a:rPr>
                <a:t> </a:t>
              </a:r>
              <a:r>
                <a:rPr lang="ru-RU" sz="1050" dirty="0">
                  <a:solidFill>
                    <a:srgbClr val="002060"/>
                  </a:solidFill>
                  <a:latin typeface="Century Gothic" pitchFamily="34" charset="0"/>
                </a:rPr>
                <a:t>своим будущим)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46440" y="4146450"/>
              <a:ext cx="559755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solidFill>
                    <a:srgbClr val="002060"/>
                  </a:solidFill>
                  <a:latin typeface="Century Gothic" pitchFamily="34" charset="0"/>
                </a:rPr>
                <a:t>(старые площади, улицы, кварталы, заводы или значимое строение, — должно быть актуализовано в сознании горожан</a:t>
              </a:r>
              <a:r>
                <a:rPr lang="en-US" sz="1050" dirty="0">
                  <a:solidFill>
                    <a:srgbClr val="002060"/>
                  </a:solidFill>
                  <a:latin typeface="Century Gothic" pitchFamily="34" charset="0"/>
                </a:rPr>
                <a:t>)</a:t>
              </a:r>
              <a:endParaRPr lang="ru-RU" sz="105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0" y="140915"/>
            <a:ext cx="9144000" cy="6717085"/>
            <a:chOff x="0" y="140915"/>
            <a:chExt cx="9144000" cy="6717085"/>
          </a:xfrm>
        </p:grpSpPr>
        <p:pic>
          <p:nvPicPr>
            <p:cNvPr id="24579" name="Picture 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050" y="1225177"/>
              <a:ext cx="2299725" cy="137983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3835"/>
              <a:ext cx="5961530" cy="290139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580" name="Picture 4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55" y="4872918"/>
              <a:ext cx="4275740" cy="167975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581" name="Picture 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9" y="4893237"/>
              <a:ext cx="3817626" cy="172247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583" name="Picture 7" descr="https://im0-tub-ru.yandex.net/i?id=a78555a921be6999cfe1c75ac43f4326-l&amp;n=13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701745"/>
              <a:ext cx="1628038" cy="407010"/>
            </a:xfrm>
            <a:prstGeom prst="rect">
              <a:avLst/>
            </a:prstGeom>
            <a:noFill/>
          </p:spPr>
        </p:pic>
        <p:pic>
          <p:nvPicPr>
            <p:cNvPr id="24585" name="Picture 9" descr="https://im0-tub-ru.yandex.net/i?id=ebbe9060b15a269c6d694b5842f26a5e-l&amp;n=13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55" y="4650640"/>
              <a:ext cx="1221640" cy="452460"/>
            </a:xfrm>
            <a:prstGeom prst="rect">
              <a:avLst/>
            </a:prstGeom>
            <a:noFill/>
          </p:spPr>
        </p:pic>
        <p:grpSp>
          <p:nvGrpSpPr>
            <p:cNvPr id="18" name="Группа 17"/>
            <p:cNvGrpSpPr/>
            <p:nvPr/>
          </p:nvGrpSpPr>
          <p:grpSpPr>
            <a:xfrm>
              <a:off x="6099050" y="3169665"/>
              <a:ext cx="2901395" cy="1497254"/>
              <a:chOff x="6099050" y="2970885"/>
              <a:chExt cx="2901395" cy="1497254"/>
            </a:xfrm>
          </p:grpSpPr>
          <p:pic>
            <p:nvPicPr>
              <p:cNvPr id="24586" name="Picture 10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9050" y="3123590"/>
                <a:ext cx="2901395" cy="1344549"/>
              </a:xfrm>
              <a:prstGeom prst="rect">
                <a:avLst/>
              </a:prstGeom>
              <a:ln>
                <a:noFill/>
              </a:ln>
              <a:effectLst/>
            </p:spPr>
          </p:pic>
          <p:grpSp>
            <p:nvGrpSpPr>
              <p:cNvPr id="13" name="Группа 12"/>
              <p:cNvGrpSpPr/>
              <p:nvPr/>
            </p:nvGrpSpPr>
            <p:grpSpPr>
              <a:xfrm>
                <a:off x="7167985" y="2970885"/>
                <a:ext cx="763525" cy="763525"/>
                <a:chOff x="7473395" y="2054655"/>
                <a:chExt cx="763525" cy="763525"/>
              </a:xfrm>
            </p:grpSpPr>
            <p:sp>
              <p:nvSpPr>
                <p:cNvPr id="12" name="Прямоугольник 11"/>
                <p:cNvSpPr/>
                <p:nvPr/>
              </p:nvSpPr>
              <p:spPr>
                <a:xfrm>
                  <a:off x="7524195" y="2207360"/>
                  <a:ext cx="610820" cy="4581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24588" name="Picture 12" descr="https://im0-tub-ru.yandex.net/i?id=91687f40a99cb86cf1021aff4cda5497-l&amp;n=13"/>
                <p:cNvPicPr>
                  <a:picLocks noChangeAspect="1" noChangeArrowheads="1"/>
                </p:cNvPicPr>
                <p:nvPr/>
              </p:nvPicPr>
              <p:blipFill>
                <a:blip r:embed="rId9" cstate="screen">
                  <a:clrChange>
                    <a:clrFrom>
                      <a:srgbClr val="FDFFFE"/>
                    </a:clrFrom>
                    <a:clrTo>
                      <a:srgbClr val="FDFFFE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73395" y="2054655"/>
                  <a:ext cx="763525" cy="763525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14" name="TextBox 13"/>
            <p:cNvSpPr txBox="1"/>
            <p:nvPr/>
          </p:nvSpPr>
          <p:spPr>
            <a:xfrm>
              <a:off x="3503065" y="140915"/>
              <a:ext cx="50392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Century Gothic" pitchFamily="34" charset="0"/>
                </a:rPr>
                <a:t>НОВЫЙ ФОРМАТ: вовлечение населения в процесс модернизации городской среды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86835" y="1708605"/>
              <a:ext cx="33595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dirty="0" err="1">
                  <a:latin typeface="Century Gothic" pitchFamily="34" charset="0"/>
                </a:rPr>
                <a:t>Краудсорсинговая</a:t>
              </a:r>
              <a:r>
                <a:rPr lang="ru-RU" sz="1400" dirty="0">
                  <a:latin typeface="Century Gothic" pitchFamily="34" charset="0"/>
                </a:rPr>
                <a:t> платформа </a:t>
              </a:r>
              <a:r>
                <a:rPr lang="ru-RU" sz="1400" u="sng" dirty="0" err="1">
                  <a:latin typeface="Century Gothic" pitchFamily="34" charset="0"/>
                </a:rPr>
                <a:t>моногорода.рф</a:t>
              </a:r>
              <a:endParaRPr lang="ru-RU" sz="1400" dirty="0">
                <a:latin typeface="Century Gothic" pitchFamily="34" charset="0"/>
              </a:endParaRPr>
            </a:p>
          </p:txBody>
        </p:sp>
        <p:sp>
          <p:nvSpPr>
            <p:cNvPr id="16" name="Шестиугольник 15"/>
            <p:cNvSpPr/>
            <p:nvPr/>
          </p:nvSpPr>
          <p:spPr>
            <a:xfrm>
              <a:off x="8399220" y="6485563"/>
              <a:ext cx="744780" cy="372437"/>
            </a:xfrm>
            <a:prstGeom prst="hexagon">
              <a:avLst>
                <a:gd name="adj" fmla="val 0"/>
                <a:gd name="vf" fmla="val 11547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29477" y="2615780"/>
              <a:ext cx="2748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accent1">
                      <a:lumMod val="75000"/>
                    </a:schemeClr>
                  </a:solidFill>
                  <a:latin typeface="Century Gothic" pitchFamily="34" charset="0"/>
                </a:rPr>
                <a:t>В группе «Диалог 319» «</a:t>
              </a:r>
              <a:r>
                <a:rPr lang="ru-RU" sz="1200" dirty="0" err="1">
                  <a:solidFill>
                    <a:schemeClr val="accent1">
                      <a:lumMod val="75000"/>
                    </a:schemeClr>
                  </a:solidFill>
                  <a:latin typeface="Century Gothic" pitchFamily="34" charset="0"/>
                </a:rPr>
                <a:t>ВКонтакте</a:t>
              </a:r>
              <a:r>
                <a:rPr lang="ru-RU" sz="1200" dirty="0">
                  <a:solidFill>
                    <a:schemeClr val="accent1">
                      <a:lumMod val="75000"/>
                    </a:schemeClr>
                  </a:solidFill>
                  <a:latin typeface="Century Gothic" pitchFamily="34" charset="0"/>
                </a:rPr>
                <a:t>» 8 тысяч качественных участников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2478</TotalTime>
  <Words>1117</Words>
  <Application>Microsoft Office PowerPoint</Application>
  <PresentationFormat>Экран (4:3)</PresentationFormat>
  <Paragraphs>198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Приоритетная программа «Комплексное развитие моногородов»</vt:lpstr>
      <vt:lpstr>Программа «Комплексное развитие моногородов»</vt:lpstr>
      <vt:lpstr>KPI 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Александр</cp:lastModifiedBy>
  <cp:revision>241</cp:revision>
  <cp:lastPrinted>2017-03-30T08:09:19Z</cp:lastPrinted>
  <dcterms:created xsi:type="dcterms:W3CDTF">2013-08-21T19:17:07Z</dcterms:created>
  <dcterms:modified xsi:type="dcterms:W3CDTF">2017-06-07T13:15:07Z</dcterms:modified>
</cp:coreProperties>
</file>