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0" r:id="rId11"/>
    <p:sldId id="282" r:id="rId12"/>
    <p:sldId id="288" r:id="rId13"/>
    <p:sldId id="289" r:id="rId14"/>
    <p:sldId id="284" r:id="rId15"/>
    <p:sldId id="290" r:id="rId16"/>
    <p:sldId id="291" r:id="rId17"/>
    <p:sldId id="292" r:id="rId18"/>
    <p:sldId id="293" r:id="rId19"/>
    <p:sldId id="294" r:id="rId20"/>
    <p:sldId id="266" r:id="rId21"/>
    <p:sldId id="295" r:id="rId22"/>
    <p:sldId id="296" r:id="rId23"/>
    <p:sldId id="297" r:id="rId24"/>
    <p:sldId id="298" r:id="rId25"/>
    <p:sldId id="299" r:id="rId26"/>
    <p:sldId id="300" r:id="rId27"/>
    <p:sldId id="311" r:id="rId28"/>
    <p:sldId id="301" r:id="rId29"/>
    <p:sldId id="312" r:id="rId30"/>
    <p:sldId id="327" r:id="rId31"/>
    <p:sldId id="324" r:id="rId32"/>
    <p:sldId id="326" r:id="rId33"/>
    <p:sldId id="330" r:id="rId34"/>
    <p:sldId id="332" r:id="rId35"/>
    <p:sldId id="333" r:id="rId36"/>
    <p:sldId id="334" r:id="rId37"/>
    <p:sldId id="335" r:id="rId38"/>
    <p:sldId id="336" r:id="rId39"/>
    <p:sldId id="337" r:id="rId40"/>
    <p:sldId id="302" r:id="rId41"/>
    <p:sldId id="313" r:id="rId42"/>
    <p:sldId id="320" r:id="rId43"/>
    <p:sldId id="321" r:id="rId44"/>
    <p:sldId id="338" r:id="rId45"/>
    <p:sldId id="339" r:id="rId46"/>
    <p:sldId id="310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AC3"/>
    <a:srgbClr val="AEF907"/>
    <a:srgbClr val="FF3300"/>
    <a:srgbClr val="EEEE5C"/>
    <a:srgbClr val="F8C8E8"/>
    <a:srgbClr val="FBDDF1"/>
    <a:srgbClr val="D8BEEC"/>
    <a:srgbClr val="FF0066"/>
    <a:srgbClr val="FF99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2.7376440233106404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220675.8</c:v>
                </c:pt>
                <c:pt idx="1">
                  <c:v>199821.9</c:v>
                </c:pt>
                <c:pt idx="2">
                  <c:v>20853.899999999987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2"/>
              <c:layout>
                <c:manualLayout>
                  <c:x val="1.5576323987538953E-3"/>
                  <c:y val="0.27699163663864051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217831.2</c:v>
                </c:pt>
                <c:pt idx="1">
                  <c:v>281452.59999999998</c:v>
                </c:pt>
                <c:pt idx="2">
                  <c:v>-63621.39999999998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2"/>
              <c:layout>
                <c:manualLayout>
                  <c:x val="3.1152647975077946E-3"/>
                  <c:y val="0.27699163663864051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195902.6</c:v>
                </c:pt>
                <c:pt idx="1">
                  <c:v>209306.4</c:v>
                </c:pt>
                <c:pt idx="2">
                  <c:v>-13403.799999999987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183817.8</c:v>
                </c:pt>
                <c:pt idx="1">
                  <c:v>183817.8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180913.7</c:v>
                </c:pt>
                <c:pt idx="1">
                  <c:v>180913.7</c:v>
                </c:pt>
                <c:pt idx="2">
                  <c:v>0</c:v>
                </c:pt>
              </c:numCache>
            </c:numRef>
          </c:val>
        </c:ser>
        <c:axId val="68255744"/>
        <c:axId val="68257280"/>
      </c:barChart>
      <c:catAx>
        <c:axId val="68255744"/>
        <c:scaling>
          <c:orientation val="minMax"/>
        </c:scaling>
        <c:axPos val="b"/>
        <c:tickLblPos val="nextTo"/>
        <c:crossAx val="68257280"/>
        <c:crosses val="autoZero"/>
        <c:auto val="1"/>
        <c:lblAlgn val="ctr"/>
        <c:lblOffset val="100"/>
      </c:catAx>
      <c:valAx>
        <c:axId val="68257280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682557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2.9867461376316411E-3"/>
                  <c:y val="0.28888888888888908"/>
                </c:manualLayout>
              </c:layout>
              <c:showVal val="1"/>
            </c:dLbl>
            <c:dLbl>
              <c:idx val="1"/>
              <c:layout>
                <c:manualLayout>
                  <c:x val="3.8827699789211037E-2"/>
                  <c:y val="-6.3888888888888884E-2"/>
                </c:manualLayout>
              </c:layout>
              <c:showVal val="1"/>
            </c:dLbl>
            <c:dLbl>
              <c:idx val="2"/>
              <c:layout>
                <c:manualLayout>
                  <c:x val="-2.9867461376316142E-3"/>
                  <c:y val="-3.783770778652671E-2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41134.1</c:v>
                </c:pt>
                <c:pt idx="1">
                  <c:v>6902</c:v>
                </c:pt>
                <c:pt idx="2">
                  <c:v>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1.1946984550526455E-2"/>
                  <c:y val="0.2416666666666667"/>
                </c:manualLayout>
              </c:layout>
              <c:showVal val="1"/>
            </c:dLbl>
            <c:dLbl>
              <c:idx val="2"/>
              <c:layout>
                <c:manualLayout>
                  <c:x val="8.9602384128948508E-3"/>
                  <c:y val="-4.0975065616797715E-2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.0">
                  <c:v>35396.199999999997</c:v>
                </c:pt>
                <c:pt idx="2" formatCode="#,##0.0">
                  <c:v>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7.4668653440790392E-3"/>
                  <c:y val="0.2166666666666667"/>
                </c:manualLayout>
              </c:layout>
              <c:showVal val="1"/>
            </c:dLbl>
            <c:dLbl>
              <c:idx val="2"/>
              <c:layout>
                <c:manualLayout>
                  <c:x val="4.4801192064474211E-3"/>
                  <c:y val="-4.1751968503937007E-3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 formatCode="#,##0.0">
                  <c:v>32181</c:v>
                </c:pt>
                <c:pt idx="2" formatCode="#,##0.0">
                  <c:v>70.599999999999994</c:v>
                </c:pt>
              </c:numCache>
            </c:numRef>
          </c:val>
        </c:ser>
        <c:shape val="box"/>
        <c:axId val="111284992"/>
        <c:axId val="111286528"/>
        <c:axId val="109378624"/>
      </c:bar3DChart>
      <c:catAx>
        <c:axId val="111284992"/>
        <c:scaling>
          <c:orientation val="minMax"/>
        </c:scaling>
        <c:axPos val="b"/>
        <c:tickLblPos val="nextTo"/>
        <c:crossAx val="111286528"/>
        <c:crosses val="autoZero"/>
        <c:auto val="1"/>
        <c:lblAlgn val="ctr"/>
        <c:lblOffset val="100"/>
      </c:catAx>
      <c:valAx>
        <c:axId val="11128652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11284992"/>
        <c:crosses val="autoZero"/>
        <c:crossBetween val="between"/>
      </c:valAx>
      <c:serAx>
        <c:axId val="109378624"/>
        <c:scaling>
          <c:orientation val="minMax"/>
        </c:scaling>
        <c:axPos val="b"/>
        <c:tickLblPos val="nextTo"/>
        <c:crossAx val="11128652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144903.6</c:v>
                </c:pt>
                <c:pt idx="1">
                  <c:v>145241</c:v>
                </c:pt>
                <c:pt idx="2">
                  <c:v>141713.79999999999</c:v>
                </c:pt>
                <c:pt idx="3">
                  <c:v>142123.70000000001</c:v>
                </c:pt>
                <c:pt idx="4">
                  <c:v>142123.70000000001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13298</c:v>
                </c:pt>
                <c:pt idx="1">
                  <c:v>7099.4</c:v>
                </c:pt>
                <c:pt idx="2">
                  <c:v>6147.3</c:v>
                </c:pt>
                <c:pt idx="3">
                  <c:v>6292.1</c:v>
                </c:pt>
                <c:pt idx="4">
                  <c:v>6538.4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62474.2</c:v>
                </c:pt>
                <c:pt idx="1">
                  <c:v>65490.8</c:v>
                </c:pt>
                <c:pt idx="2">
                  <c:v>48041.5</c:v>
                </c:pt>
                <c:pt idx="3">
                  <c:v>35402</c:v>
                </c:pt>
                <c:pt idx="4">
                  <c:v>32251.599999999999</c:v>
                </c:pt>
              </c:numCache>
            </c:numRef>
          </c:val>
        </c:ser>
        <c:marker val="1"/>
        <c:axId val="109208704"/>
        <c:axId val="108866944"/>
      </c:lineChart>
      <c:valAx>
        <c:axId val="10886694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9208704"/>
        <c:crosses val="autoZero"/>
        <c:crossBetween val="between"/>
      </c:valAx>
      <c:catAx>
        <c:axId val="109208704"/>
        <c:scaling>
          <c:orientation val="minMax"/>
        </c:scaling>
        <c:axPos val="b"/>
        <c:numFmt formatCode="General" sourceLinked="1"/>
        <c:tickLblPos val="nextTo"/>
        <c:crossAx val="108866944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694E-2"/>
          <c:y val="5.3383209826559433E-2"/>
          <c:w val="0.60128173891857872"/>
          <c:h val="0.893233580346881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spPr>
              <a:solidFill>
                <a:srgbClr val="EEEE5C"/>
              </a:solidFill>
            </c:spPr>
          </c:dPt>
          <c:dPt>
            <c:idx val="2"/>
            <c:spPr>
              <a:solidFill>
                <a:srgbClr val="FF3300"/>
              </a:solidFill>
            </c:spPr>
          </c:dPt>
          <c:dPt>
            <c:idx val="3"/>
            <c:spPr>
              <a:solidFill>
                <a:srgbClr val="AEF907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116 520,5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3.6971932562484301E-2"/>
                  <c:y val="1.40980300876182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116520.5</c:v>
                </c:pt>
                <c:pt idx="1">
                  <c:v>2944.8</c:v>
                </c:pt>
                <c:pt idx="2">
                  <c:v>7700</c:v>
                </c:pt>
                <c:pt idx="3">
                  <c:v>14548.5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24041031568364"/>
          <c:y val="2.2792168646763696E-2"/>
          <c:w val="0.33135380095836975"/>
          <c:h val="0.9341569052984986"/>
        </c:manualLayout>
      </c:layout>
      <c:txPr>
        <a:bodyPr/>
        <a:lstStyle/>
        <a:p>
          <a:pPr>
            <a:defRPr sz="834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spPr>
              <a:solidFill>
                <a:srgbClr val="AEF907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3 389,6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36E-3"/>
                  <c:y val="-4.2953130858643426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3389.6</c:v>
                </c:pt>
                <c:pt idx="1">
                  <c:v>920</c:v>
                </c:pt>
                <c:pt idx="2">
                  <c:v>1837.7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 439,6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45E-3"/>
                  <c:y val="-4.2953130858643475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3439.6</c:v>
                </c:pt>
                <c:pt idx="1">
                  <c:v>930</c:v>
                </c:pt>
                <c:pt idx="2">
                  <c:v>1922.5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040223230282775"/>
                  <c:y val="-0.12406260415509401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11</a:t>
                    </a:r>
                    <a:r>
                      <a:rPr lang="ru-RU" sz="1400" dirty="0" smtClean="0"/>
                      <a:t>6</a:t>
                    </a:r>
                    <a:r>
                      <a:rPr lang="en-US" sz="1400" dirty="0" smtClean="0"/>
                      <a:t> </a:t>
                    </a:r>
                    <a:r>
                      <a:rPr lang="ru-RU" sz="1400" dirty="0" smtClean="0"/>
                      <a:t>560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5</a:t>
                    </a:r>
                    <a:r>
                      <a:rPr lang="en-US" sz="1400" dirty="0" smtClean="0"/>
                      <a:t>0</a:t>
                    </a:r>
                    <a:endParaRPr lang="en-US" sz="1400" dirty="0"/>
                  </a:p>
                </c:rich>
              </c:tx>
              <c:spPr/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116560.5</c:v>
                </c:pt>
                <c:pt idx="1">
                  <c:v>3314.7</c:v>
                </c:pt>
                <c:pt idx="2">
                  <c:v>7700</c:v>
                </c:pt>
                <c:pt idx="3">
                  <c:v>14548.5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54629454317785"/>
          <c:y val="0.13305405679562174"/>
          <c:w val="0.42545370545682731"/>
          <c:h val="0.6317700811021006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715E-2"/>
          <c:y val="5.3383209826559433E-2"/>
          <c:w val="0.60128173891857928"/>
          <c:h val="0.89323358034688149"/>
        </c:manualLayout>
      </c:layout>
      <c:pie3DChart>
        <c:varyColors val="1"/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24041031568364"/>
          <c:y val="2.2792168646763696E-2"/>
          <c:w val="0.33135380095837003"/>
          <c:h val="0.9341569052984986"/>
        </c:manualLayout>
      </c:layout>
      <c:txPr>
        <a:bodyPr/>
        <a:lstStyle/>
        <a:p>
          <a:pPr>
            <a:defRPr sz="834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3 489,6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53E-3"/>
                  <c:y val="-4.2953130858643516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3489.6</c:v>
                </c:pt>
                <c:pt idx="1">
                  <c:v>940</c:v>
                </c:pt>
                <c:pt idx="2">
                  <c:v>2108.8000000000002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549758946971501"/>
                  <c:y val="-0.1278967192051121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 sz="1400" dirty="0" smtClean="0"/>
                      <a:t>116 560,5</a:t>
                    </a:r>
                    <a:endParaRPr lang="en-US" sz="1400" dirty="0"/>
                  </a:p>
                </c:rich>
              </c:tx>
              <c:spPr/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smtClean="0"/>
                      <a:t>14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548,5</a:t>
                    </a:r>
                    <a:endParaRPr lang="en-US"/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116560.5</c:v>
                </c:pt>
                <c:pt idx="1">
                  <c:v>3314.7</c:v>
                </c:pt>
                <c:pt idx="2" formatCode="#,##0">
                  <c:v>7700</c:v>
                </c:pt>
                <c:pt idx="3" formatCode="General">
                  <c:v>14548.5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54629454317818"/>
          <c:y val="0.13305405679562174"/>
          <c:w val="0.42545370545682731"/>
          <c:h val="0.6317700811021006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BFB82F-4380-4074-B18D-B1282B284180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31E50892-BF1E-4E82-842D-2A3A99D6C015}" type="presOf" srcId="{CC3AF6BA-E93F-462F-AEDF-DB0D6FEFB0A3}" destId="{9ACA4F12-2313-42CC-8898-A3EC99BFD134}" srcOrd="0" destOrd="0" presId="urn:microsoft.com/office/officeart/2005/8/layout/radial2"/>
    <dgm:cxn modelId="{2A77800F-B1E4-4BFC-A7CE-0362A45E5977}" type="presOf" srcId="{50FA5AD2-D2D2-469B-8162-610FF38BDF1F}" destId="{0E5153C4-F0CE-4B16-BA55-CEE538B4844A}" srcOrd="0" destOrd="0" presId="urn:microsoft.com/office/officeart/2005/8/layout/radial2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B513A487-42F9-4420-AEB6-5209EE9B8A7A}" type="presOf" srcId="{209A35D1-0267-42C2-AED0-8DCBE378A85F}" destId="{5698A1E3-05BF-4AB2-A784-A84AE51ADE16}" srcOrd="0" destOrd="0" presId="urn:microsoft.com/office/officeart/2005/8/layout/radial2"/>
    <dgm:cxn modelId="{DFBF00BF-94CD-4525-AA7C-F1B308B9BC3F}" type="presOf" srcId="{5A0963FB-950C-4091-9FC2-0F4792918F62}" destId="{E891220D-584C-4326-A0D5-609DAE4B40F9}" srcOrd="0" destOrd="0" presId="urn:microsoft.com/office/officeart/2005/8/layout/radial2"/>
    <dgm:cxn modelId="{2D4806A7-C44A-4297-8D96-3BE0D3AC60A2}" type="presOf" srcId="{5996F7BC-44CC-44B1-9836-F91A6627D88D}" destId="{CEDF3607-7028-4830-A8A3-B241EB6A890B}" srcOrd="0" destOrd="0" presId="urn:microsoft.com/office/officeart/2005/8/layout/radial2"/>
    <dgm:cxn modelId="{06785D7F-C027-447C-A54F-8885C185EC9C}" type="presOf" srcId="{ED0E634A-629C-4C3E-B60C-4D52FED4EA17}" destId="{3F3DB913-9535-41CB-B066-F4FCC87F7A0A}" srcOrd="0" destOrd="0" presId="urn:microsoft.com/office/officeart/2005/8/layout/radial2"/>
    <dgm:cxn modelId="{F19FB3B8-5024-4008-B1EE-5ABF935B10C3}" type="presParOf" srcId="{9ACA4F12-2313-42CC-8898-A3EC99BFD134}" destId="{0FB6B7E2-4CDF-4212-9401-DC315956821E}" srcOrd="0" destOrd="0" presId="urn:microsoft.com/office/officeart/2005/8/layout/radial2"/>
    <dgm:cxn modelId="{0A7CBA2C-56A4-48B6-B418-2D996B48783A}" type="presParOf" srcId="{0FB6B7E2-4CDF-4212-9401-DC315956821E}" destId="{44FAE901-9636-4F92-A90A-975CABC2BF70}" srcOrd="0" destOrd="0" presId="urn:microsoft.com/office/officeart/2005/8/layout/radial2"/>
    <dgm:cxn modelId="{A5B5E4DB-55C6-483C-ADF6-AAE29A5C1C17}" type="presParOf" srcId="{44FAE901-9636-4F92-A90A-975CABC2BF70}" destId="{50803CA1-9674-4892-B4E7-5D4EE93F4F49}" srcOrd="0" destOrd="0" presId="urn:microsoft.com/office/officeart/2005/8/layout/radial2"/>
    <dgm:cxn modelId="{64C43492-5F72-466F-B7C8-18425975662E}" type="presParOf" srcId="{44FAE901-9636-4F92-A90A-975CABC2BF70}" destId="{4DD04CA9-AB15-4068-A1BE-071B30FF6160}" srcOrd="1" destOrd="0" presId="urn:microsoft.com/office/officeart/2005/8/layout/radial2"/>
    <dgm:cxn modelId="{6D44721F-309A-4C8C-8060-B346906D8F3B}" type="presParOf" srcId="{0FB6B7E2-4CDF-4212-9401-DC315956821E}" destId="{CEDF3607-7028-4830-A8A3-B241EB6A890B}" srcOrd="1" destOrd="0" presId="urn:microsoft.com/office/officeart/2005/8/layout/radial2"/>
    <dgm:cxn modelId="{F2BC4ED4-D1A7-4559-AF8C-343A744D52D4}" type="presParOf" srcId="{0FB6B7E2-4CDF-4212-9401-DC315956821E}" destId="{1EE8E450-1231-4159-8A3F-02145AD750F7}" srcOrd="2" destOrd="0" presId="urn:microsoft.com/office/officeart/2005/8/layout/radial2"/>
    <dgm:cxn modelId="{0E72AC56-38F3-4F5F-889D-F4C4216C612A}" type="presParOf" srcId="{1EE8E450-1231-4159-8A3F-02145AD750F7}" destId="{5698A1E3-05BF-4AB2-A784-A84AE51ADE16}" srcOrd="0" destOrd="0" presId="urn:microsoft.com/office/officeart/2005/8/layout/radial2"/>
    <dgm:cxn modelId="{E700DD04-FF05-4176-8875-76AAD7819710}" type="presParOf" srcId="{1EE8E450-1231-4159-8A3F-02145AD750F7}" destId="{E026FF47-A923-48B0-AF52-3A405E0BEF2C}" srcOrd="1" destOrd="0" presId="urn:microsoft.com/office/officeart/2005/8/layout/radial2"/>
    <dgm:cxn modelId="{4ECAF86D-1433-4162-A45A-88672158428F}" type="presParOf" srcId="{0FB6B7E2-4CDF-4212-9401-DC315956821E}" destId="{3F3DB913-9535-41CB-B066-F4FCC87F7A0A}" srcOrd="3" destOrd="0" presId="urn:microsoft.com/office/officeart/2005/8/layout/radial2"/>
    <dgm:cxn modelId="{BB61A36E-5E90-4CBF-B429-95F9D1ADA4C5}" type="presParOf" srcId="{0FB6B7E2-4CDF-4212-9401-DC315956821E}" destId="{9267CFD2-F997-44CA-B8E7-EB8A39FD34F0}" srcOrd="4" destOrd="0" presId="urn:microsoft.com/office/officeart/2005/8/layout/radial2"/>
    <dgm:cxn modelId="{76CD85AF-5FDB-42F8-976B-4895B6C8304C}" type="presParOf" srcId="{9267CFD2-F997-44CA-B8E7-EB8A39FD34F0}" destId="{0E5153C4-F0CE-4B16-BA55-CEE538B4844A}" srcOrd="0" destOrd="0" presId="urn:microsoft.com/office/officeart/2005/8/layout/radial2"/>
    <dgm:cxn modelId="{AC13637F-ACC9-4057-A10D-46959FE943A2}" type="presParOf" srcId="{9267CFD2-F997-44CA-B8E7-EB8A39FD34F0}" destId="{782CA62D-6DDF-45BB-876E-0EA416E0648D}" srcOrd="1" destOrd="0" presId="urn:microsoft.com/office/officeart/2005/8/layout/radial2"/>
    <dgm:cxn modelId="{CA61F2EA-0966-44D2-AC94-496582B41C05}" type="presParOf" srcId="{0FB6B7E2-4CDF-4212-9401-DC315956821E}" destId="{E891220D-584C-4326-A0D5-609DAE4B40F9}" srcOrd="5" destOrd="0" presId="urn:microsoft.com/office/officeart/2005/8/layout/radial2"/>
    <dgm:cxn modelId="{FCF29FC9-CFC0-441C-AB8F-7395AD1AA68F}" type="presParOf" srcId="{0FB6B7E2-4CDF-4212-9401-DC315956821E}" destId="{89039FE4-D1BE-49D8-B8EF-E26277EC54D0}" srcOrd="6" destOrd="0" presId="urn:microsoft.com/office/officeart/2005/8/layout/radial2"/>
    <dgm:cxn modelId="{6154E853-265F-4E22-8B77-6D369218DFD4}" type="presParOf" srcId="{89039FE4-D1BE-49D8-B8EF-E26277EC54D0}" destId="{9C2339E5-DAC3-47B8-BD59-EC7C88054F3F}" srcOrd="0" destOrd="0" presId="urn:microsoft.com/office/officeart/2005/8/layout/radial2"/>
    <dgm:cxn modelId="{4DCB6BDE-7F51-44A0-8C2B-8FDBD27ADE05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67F80F60-E397-473B-AF1E-A93A6A177467}" type="presOf" srcId="{57204A41-5935-4FDF-B445-4EA1B61DC82E}" destId="{6A2C6E86-6FAF-47BD-88EE-8C88E322BA0A}" srcOrd="0" destOrd="0" presId="urn:microsoft.com/office/officeart/2005/8/layout/hierarchy1"/>
    <dgm:cxn modelId="{8E5B4D29-5F9F-49AD-BF1D-464337D670E0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D0E79E82-5106-4F2D-A7AD-279E42AF0D81}" type="presOf" srcId="{EE161401-FE1E-426B-97BE-D782D904655F}" destId="{FA1ABF17-53B0-4680-8BF2-0182789CD044}" srcOrd="0" destOrd="0" presId="urn:microsoft.com/office/officeart/2005/8/layout/hierarchy1"/>
    <dgm:cxn modelId="{88CC49A3-5F85-4FC0-81CE-84D8CD59CD6C}" type="presOf" srcId="{6D2D946E-4F5A-4E0E-A310-4A981FE66C7D}" destId="{845DD1A9-A77A-4F23-8745-739D82BA73A9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C56A0D4F-B637-4AF8-94B9-2A7E2D3B76DE}" type="presOf" srcId="{5AF09B0C-4F6A-4E77-856F-D2D4FDB1ACB7}" destId="{C6B8769C-7553-413D-8898-D3DCFCC0496B}" srcOrd="0" destOrd="0" presId="urn:microsoft.com/office/officeart/2005/8/layout/hierarchy1"/>
    <dgm:cxn modelId="{39585AEB-13C3-4099-A3F7-0D48D0F9DE22}" type="presOf" srcId="{FC83E824-FE22-4A9D-A38E-0DAB55C45A6E}" destId="{8B174C80-565A-4BEF-BDB9-E742B79BD727}" srcOrd="0" destOrd="0" presId="urn:microsoft.com/office/officeart/2005/8/layout/hierarchy1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52D9E972-1CA2-424D-AB92-0041B52F0451}" type="presOf" srcId="{F3B5942A-C60A-4215-8CB3-B503BA0BF393}" destId="{2B2DBC2A-9B6B-4C6B-9B95-0DC5706B6AE4}" srcOrd="0" destOrd="0" presId="urn:microsoft.com/office/officeart/2005/8/layout/hierarchy1"/>
    <dgm:cxn modelId="{BE3C3F55-47E8-45EE-BEAB-0BBBC0609CF2}" type="presOf" srcId="{E2D24A1D-60D6-4BD1-B01C-50C8ABDF494E}" destId="{E507CC60-F0AD-44E8-BADF-8E6E37479FF5}" srcOrd="0" destOrd="0" presId="urn:microsoft.com/office/officeart/2005/8/layout/hierarchy1"/>
    <dgm:cxn modelId="{2860B640-4819-4DAD-9977-93187BF8D144}" type="presParOf" srcId="{845DD1A9-A77A-4F23-8745-739D82BA73A9}" destId="{893D0A4A-C595-408D-A135-3ED545F70AC3}" srcOrd="0" destOrd="0" presId="urn:microsoft.com/office/officeart/2005/8/layout/hierarchy1"/>
    <dgm:cxn modelId="{03450A96-6AFC-4808-A6A6-184813A96045}" type="presParOf" srcId="{893D0A4A-C595-408D-A135-3ED545F70AC3}" destId="{4C763ACB-79A6-4ACA-AF08-FAE0637D39D7}" srcOrd="0" destOrd="0" presId="urn:microsoft.com/office/officeart/2005/8/layout/hierarchy1"/>
    <dgm:cxn modelId="{718E3DBB-FCFC-41E3-ACD5-ECDA1997DA20}" type="presParOf" srcId="{4C763ACB-79A6-4ACA-AF08-FAE0637D39D7}" destId="{BA717CCA-C726-4914-B641-A12FD7679337}" srcOrd="0" destOrd="0" presId="urn:microsoft.com/office/officeart/2005/8/layout/hierarchy1"/>
    <dgm:cxn modelId="{8D35B550-C4D1-4846-945B-5CDE35B30EDB}" type="presParOf" srcId="{4C763ACB-79A6-4ACA-AF08-FAE0637D39D7}" destId="{2B2DBC2A-9B6B-4C6B-9B95-0DC5706B6AE4}" srcOrd="1" destOrd="0" presId="urn:microsoft.com/office/officeart/2005/8/layout/hierarchy1"/>
    <dgm:cxn modelId="{DD5775EB-EA6E-4E2C-AD68-35527CD53BA1}" type="presParOf" srcId="{893D0A4A-C595-408D-A135-3ED545F70AC3}" destId="{AA7FCDB6-ECA7-4854-BD1E-FC5BE0736C9C}" srcOrd="1" destOrd="0" presId="urn:microsoft.com/office/officeart/2005/8/layout/hierarchy1"/>
    <dgm:cxn modelId="{02AA926A-FF83-4B0B-BAC0-A2C5F869DD7E}" type="presParOf" srcId="{AA7FCDB6-ECA7-4854-BD1E-FC5BE0736C9C}" destId="{FA1ABF17-53B0-4680-8BF2-0182789CD044}" srcOrd="0" destOrd="0" presId="urn:microsoft.com/office/officeart/2005/8/layout/hierarchy1"/>
    <dgm:cxn modelId="{81B4ADEB-99AD-46E6-BA6A-D044D9D837FD}" type="presParOf" srcId="{AA7FCDB6-ECA7-4854-BD1E-FC5BE0736C9C}" destId="{99CEE64B-DE12-47D1-BA55-614890AA518C}" srcOrd="1" destOrd="0" presId="urn:microsoft.com/office/officeart/2005/8/layout/hierarchy1"/>
    <dgm:cxn modelId="{CEDB1CF4-25CB-434F-9B19-0B35521B333C}" type="presParOf" srcId="{99CEE64B-DE12-47D1-BA55-614890AA518C}" destId="{EBCA327A-2F25-4D0C-B586-5FED726090A9}" srcOrd="0" destOrd="0" presId="urn:microsoft.com/office/officeart/2005/8/layout/hierarchy1"/>
    <dgm:cxn modelId="{0C794BFA-9FD4-4859-B40A-5DB70281DF5A}" type="presParOf" srcId="{EBCA327A-2F25-4D0C-B586-5FED726090A9}" destId="{2F433BAE-2A41-4735-81E1-D220F6DD4E0D}" srcOrd="0" destOrd="0" presId="urn:microsoft.com/office/officeart/2005/8/layout/hierarchy1"/>
    <dgm:cxn modelId="{8BED5615-80C6-4035-8802-730F5CB5F26E}" type="presParOf" srcId="{EBCA327A-2F25-4D0C-B586-5FED726090A9}" destId="{E507CC60-F0AD-44E8-BADF-8E6E37479FF5}" srcOrd="1" destOrd="0" presId="urn:microsoft.com/office/officeart/2005/8/layout/hierarchy1"/>
    <dgm:cxn modelId="{FDA5ED44-5735-4CAF-8674-4F4EF3C9EC5E}" type="presParOf" srcId="{99CEE64B-DE12-47D1-BA55-614890AA518C}" destId="{383227D9-601E-4012-8BCE-E36FD722961F}" srcOrd="1" destOrd="0" presId="urn:microsoft.com/office/officeart/2005/8/layout/hierarchy1"/>
    <dgm:cxn modelId="{8B93043A-8150-4313-AAA0-0E5594EB5DF4}" type="presParOf" srcId="{AA7FCDB6-ECA7-4854-BD1E-FC5BE0736C9C}" destId="{6A2C6E86-6FAF-47BD-88EE-8C88E322BA0A}" srcOrd="2" destOrd="0" presId="urn:microsoft.com/office/officeart/2005/8/layout/hierarchy1"/>
    <dgm:cxn modelId="{C20E5057-36EB-46DB-96C5-F7D6823108F4}" type="presParOf" srcId="{AA7FCDB6-ECA7-4854-BD1E-FC5BE0736C9C}" destId="{C3EC8F2A-585B-40C7-B135-47D525C52624}" srcOrd="3" destOrd="0" presId="urn:microsoft.com/office/officeart/2005/8/layout/hierarchy1"/>
    <dgm:cxn modelId="{BD838848-5FBC-4474-8AFF-29ED24A305DA}" type="presParOf" srcId="{C3EC8F2A-585B-40C7-B135-47D525C52624}" destId="{5F8BC11D-15B7-44F0-A1B1-0BA89F3B57DE}" srcOrd="0" destOrd="0" presId="urn:microsoft.com/office/officeart/2005/8/layout/hierarchy1"/>
    <dgm:cxn modelId="{D9803AB2-8191-47AA-BCE8-FFB149F0C2E0}" type="presParOf" srcId="{5F8BC11D-15B7-44F0-A1B1-0BA89F3B57DE}" destId="{6BAB97CB-A320-4748-AF00-BDB4B61ABDD4}" srcOrd="0" destOrd="0" presId="urn:microsoft.com/office/officeart/2005/8/layout/hierarchy1"/>
    <dgm:cxn modelId="{EF350330-EAAF-40DD-AA5B-88D3E5CC7519}" type="presParOf" srcId="{5F8BC11D-15B7-44F0-A1B1-0BA89F3B57DE}" destId="{0C62032F-C9A0-4B14-919C-29A93D28E991}" srcOrd="1" destOrd="0" presId="urn:microsoft.com/office/officeart/2005/8/layout/hierarchy1"/>
    <dgm:cxn modelId="{38F56524-8D25-4EFA-B6C9-DB3BA023CB80}" type="presParOf" srcId="{C3EC8F2A-585B-40C7-B135-47D525C52624}" destId="{3C4951BB-15C1-4493-8887-C69B7365885E}" srcOrd="1" destOrd="0" presId="urn:microsoft.com/office/officeart/2005/8/layout/hierarchy1"/>
    <dgm:cxn modelId="{64F4CD3E-55A8-459C-BFBF-2D251912EDF6}" type="presParOf" srcId="{AA7FCDB6-ECA7-4854-BD1E-FC5BE0736C9C}" destId="{C6B8769C-7553-413D-8898-D3DCFCC0496B}" srcOrd="4" destOrd="0" presId="urn:microsoft.com/office/officeart/2005/8/layout/hierarchy1"/>
    <dgm:cxn modelId="{2D7C2DF4-4EFF-402C-A3FC-309FC89497F4}" type="presParOf" srcId="{AA7FCDB6-ECA7-4854-BD1E-FC5BE0736C9C}" destId="{E6F3F5E8-807E-4BA0-99C8-88BF81EC22AD}" srcOrd="5" destOrd="0" presId="urn:microsoft.com/office/officeart/2005/8/layout/hierarchy1"/>
    <dgm:cxn modelId="{E69B995F-B3F7-4F09-9B60-40FEEE021662}" type="presParOf" srcId="{E6F3F5E8-807E-4BA0-99C8-88BF81EC22AD}" destId="{3D0A1143-E024-4D97-AA28-EEA802E7D9A6}" srcOrd="0" destOrd="0" presId="urn:microsoft.com/office/officeart/2005/8/layout/hierarchy1"/>
    <dgm:cxn modelId="{9A68813C-9DF4-4FA8-9ABA-716D461442D3}" type="presParOf" srcId="{3D0A1143-E024-4D97-AA28-EEA802E7D9A6}" destId="{0CB786D0-1C98-4985-AA94-227ABD11FC7F}" srcOrd="0" destOrd="0" presId="urn:microsoft.com/office/officeart/2005/8/layout/hierarchy1"/>
    <dgm:cxn modelId="{1208424B-7E22-480D-BCC0-4C7FF562274F}" type="presParOf" srcId="{3D0A1143-E024-4D97-AA28-EEA802E7D9A6}" destId="{8B174C80-565A-4BEF-BDB9-E742B79BD727}" srcOrd="1" destOrd="0" presId="urn:microsoft.com/office/officeart/2005/8/layout/hierarchy1"/>
    <dgm:cxn modelId="{10DB2D25-9F53-4F51-9524-70BFDB0858FC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Поступающие в бюджет денежные средства являются </a:t>
          </a:r>
          <a:r>
            <a:rPr lang="ru-RU" sz="1300" b="1" kern="1200" dirty="0" smtClean="0"/>
            <a:t>доходами</a:t>
          </a:r>
          <a:endParaRPr lang="ru-RU" sz="13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Налоговые доходы </a:t>
          </a:r>
          <a:r>
            <a:rPr lang="ru-RU" sz="1300" kern="1200" dirty="0" smtClean="0"/>
            <a:t>(часть доходов граждан и организаций, которые они обязаны платить государству)</a:t>
          </a:r>
          <a:endParaRPr lang="ru-RU" sz="13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Неналоговые доходы </a:t>
          </a:r>
          <a:r>
            <a:rPr lang="ru-RU" sz="13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3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Безвозмездные поступления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3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0.75603</cdr:x>
      <cdr:y>0.03125</cdr:y>
    </cdr:from>
    <cdr:to>
      <cdr:x>0.99963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142876"/>
          <a:ext cx="207170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7030A0"/>
              </a:solidFill>
            </a:rPr>
            <a:t>В тысячах рублей</a:t>
          </a:r>
          <a:endParaRPr lang="ru-RU" sz="1400" b="1" dirty="0">
            <a:solidFill>
              <a:srgbClr val="7030A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3DFF4-E3D1-43A7-8708-BBB352CB9C12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A34DF-8CB6-4BCC-84A8-981BBD64C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A34DF-8CB6-4BCC-84A8-981BBD64CF0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B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1B7632-7C2E-4C62-A726-40118A32D3A9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172200"/>
            <a:ext cx="6705600" cy="685800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Фурмановское городское поселение</a:t>
            </a:r>
          </a:p>
          <a:p>
            <a:endParaRPr lang="ru-RU" dirty="0"/>
          </a:p>
        </p:txBody>
      </p:sp>
      <p:pic>
        <p:nvPicPr>
          <p:cNvPr id="7" name="Рисунок 6" descr="6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5487439" cy="3914047"/>
          </a:xfrm>
          <a:prstGeom prst="rect">
            <a:avLst/>
          </a:prstGeom>
        </p:spPr>
      </p:pic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021288"/>
            <a:ext cx="1296144" cy="741683"/>
          </a:xfrm>
          <a:prstGeom prst="rect">
            <a:avLst/>
          </a:prstGeom>
        </p:spPr>
      </p:pic>
      <p:pic>
        <p:nvPicPr>
          <p:cNvPr id="11" name="Рисунок 10" descr="Coat_of_Arms_of_Furmanov_(Ivanovo_oblast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67544" y="0"/>
            <a:ext cx="8280920" cy="1241376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«Бюджет   для   граждан»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решению Совета Фурмановского городского поселения от 19.12.2019 № 49 «О бюджете Фурмановского городского поселения Фурмановского муниципального района Ивановской области на 2020 год и плановый период 2021 и 2022 годов»</a:t>
            </a: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89248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Основные направления бюджетной и налоговой политики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1200" dirty="0" smtClean="0"/>
              <a:t>Бюджетная политика Фурмановского городского поселения направлена на обеспечение сбалансированности бюджета, обеспечение отсутствия муниципального долга.</a:t>
            </a:r>
          </a:p>
          <a:p>
            <a:pPr marL="0" indent="357188">
              <a:buNone/>
            </a:pPr>
            <a:r>
              <a:rPr lang="ru-RU" sz="1200" dirty="0" smtClean="0"/>
              <a:t>В области доходов бюджетная политика нацелена на укрепление и развитие собственной доходной базы, мобилизацию в бюджет имеющихся резервов, совершенствование администрирования доходов и эффективное использование муниципального имущества.</a:t>
            </a:r>
          </a:p>
          <a:p>
            <a:pPr marL="0" indent="357188">
              <a:buNone/>
            </a:pPr>
            <a:r>
              <a:rPr lang="ru-RU" sz="1200" dirty="0" smtClean="0"/>
              <a:t>В области расходов бюджетная политика направлена:</a:t>
            </a:r>
          </a:p>
          <a:p>
            <a:pPr marL="0" indent="357188">
              <a:buNone/>
            </a:pPr>
            <a:r>
              <a:rPr lang="ru-RU" sz="1200" dirty="0" smtClean="0"/>
              <a:t>-на обеспечение равного доступа населения к социальным услугам в сфере образования, культуры и спорта;</a:t>
            </a:r>
          </a:p>
          <a:p>
            <a:pPr marL="0" indent="357188">
              <a:buNone/>
            </a:pPr>
            <a:r>
              <a:rPr lang="ru-RU" sz="1200" dirty="0" smtClean="0"/>
              <a:t>- на повышение качества предоставляемых услуг;</a:t>
            </a:r>
          </a:p>
          <a:p>
            <a:pPr marL="0" indent="357188">
              <a:buNone/>
            </a:pPr>
            <a:r>
              <a:rPr lang="ru-RU" sz="1200" dirty="0" smtClean="0"/>
              <a:t>-на оптимизацию расходов бюджета, обеспечение режима эффективного и экономного расходования средств.</a:t>
            </a:r>
          </a:p>
          <a:p>
            <a:pPr marL="0" indent="357188">
              <a:buNone/>
            </a:pPr>
            <a:r>
              <a:rPr lang="ru-RU" sz="1200" dirty="0" smtClean="0"/>
              <a:t> </a:t>
            </a:r>
          </a:p>
          <a:p>
            <a:pPr marL="0" indent="357188">
              <a:buNone/>
            </a:pPr>
            <a:r>
              <a:rPr lang="ru-RU" sz="1200" dirty="0" smtClean="0"/>
              <a:t>Основными направлениями налоговой политики являются:</a:t>
            </a:r>
          </a:p>
          <a:p>
            <a:pPr marL="0" indent="357188">
              <a:buNone/>
            </a:pPr>
            <a:r>
              <a:rPr lang="ru-RU" sz="1200" dirty="0" smtClean="0"/>
              <a:t>- совершенствование системы взаимодействия органов исполнительной власти Фурмановского  городского поселения, территориальных органов Федеральных органов исполнительной власти по повышению собираемости налогов и других обязательных платежей;</a:t>
            </a:r>
          </a:p>
          <a:p>
            <a:pPr marL="0" indent="357188">
              <a:buNone/>
            </a:pPr>
            <a:r>
              <a:rPr lang="ru-RU" sz="1200" dirty="0" smtClean="0"/>
              <a:t>- продолжение политики обоснованности и эффективности предоставления налоговых льгот;</a:t>
            </a:r>
          </a:p>
          <a:p>
            <a:pPr marL="0" indent="357188">
              <a:buNone/>
            </a:pPr>
            <a:r>
              <a:rPr lang="ru-RU" sz="1200" dirty="0" smtClean="0"/>
              <a:t>- взаимодействие с налогоплательщиками, осуществляющими свою деятельность на территории Фурмановского </a:t>
            </a:r>
            <a:r>
              <a:rPr lang="ru-RU" sz="1200" smtClean="0"/>
              <a:t>городского поселения, </a:t>
            </a:r>
            <a:r>
              <a:rPr lang="ru-RU" sz="1200" dirty="0" smtClean="0"/>
              <a:t>в целях обеспечения своевременного и полного выполнения ими налоговых обязательств по уплате налогов в бюджеты всех уровней.</a:t>
            </a:r>
          </a:p>
          <a:p>
            <a:pPr>
              <a:buFontTx/>
              <a:buChar char="-"/>
            </a:pPr>
            <a:endParaRPr lang="ru-RU" sz="1000" dirty="0"/>
          </a:p>
        </p:txBody>
      </p:sp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показатели прогноза социально-экономического развития района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67545" y="1844824"/>
          <a:ext cx="8208912" cy="3024334"/>
        </p:xfrm>
        <a:graphic>
          <a:graphicData uri="http://schemas.openxmlformats.org/drawingml/2006/table">
            <a:tbl>
              <a:tblPr/>
              <a:tblGrid>
                <a:gridCol w="2278635"/>
                <a:gridCol w="1172264"/>
                <a:gridCol w="965394"/>
                <a:gridCol w="896437"/>
                <a:gridCol w="965394"/>
                <a:gridCol w="965394"/>
                <a:gridCol w="965394"/>
              </a:tblGrid>
              <a:tr h="509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9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33,260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01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23 917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25 352,02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26 721,03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28 351,01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30 198,83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52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752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тыс.кв.м общей площади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7308304" y="1556792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39552" y="5157192"/>
            <a:ext cx="817582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Уровень долговой нагрузки</a:t>
            </a:r>
          </a:p>
          <a:p>
            <a:pPr indent="361950"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Муниципальный долг Фурмановского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городского поселения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году отсутствовал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На 2020 год и на плановый период 2021 и 2022 годы муниципальные заимствования в виде кредитов не планируются.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городского поселения</a:t>
            </a:r>
            <a:endParaRPr lang="ru-RU" sz="2800" dirty="0"/>
          </a:p>
        </p:txBody>
      </p:sp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50112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215074" y="15716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95536" y="1844824"/>
          <a:ext cx="8504238" cy="4603184"/>
        </p:xfrm>
        <a:graphic>
          <a:graphicData uri="http://schemas.openxmlformats.org/drawingml/2006/table">
            <a:tbl>
              <a:tblPr/>
              <a:tblGrid>
                <a:gridCol w="3382963"/>
                <a:gridCol w="1039812"/>
                <a:gridCol w="1133475"/>
                <a:gridCol w="1057275"/>
                <a:gridCol w="944563"/>
                <a:gridCol w="946150"/>
              </a:tblGrid>
              <a:tr h="417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220 675,8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217 831,2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195 902,6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183 817,8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180 913,7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158 201,6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152 340,4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147 861,0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148 415,8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148 662,1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144 903,6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145 241,0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141 713,8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142 123,7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142 123,7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13 298,0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7 099,4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6 147,3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6 292,1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6 538,4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62 474,2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65 490,8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48 041,5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35 405,1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35 396,2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36 649,6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38 231,7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41 134,1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35 396,2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32 181,0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27 656,2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27 225,4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6 902,0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5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-1 884,2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-49,4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Объем и структура доходов в динамике бюджета Фурмановского городского поселения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6948264" y="148478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2020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516216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2021 год</a:t>
            </a:r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804248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07504" y="1916832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2022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948264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79512" y="1916832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</a:rPr>
              <a:t>Межбюджетные трансферты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Налоговые и неналоговые доходы бюджета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988840"/>
          <a:ext cx="8504238" cy="410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433"/>
                <a:gridCol w="928694"/>
                <a:gridCol w="928694"/>
                <a:gridCol w="1071570"/>
                <a:gridCol w="1000132"/>
                <a:gridCol w="947715"/>
              </a:tblGrid>
              <a:tr h="38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2020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8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Налоговые доходы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144 903,6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145 241,0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141 713,8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142 123,7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142 123,7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1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2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доходы физических  лиц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113 191,1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113 802,3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116 520,5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116 560,5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116 560,5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2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2 699,0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2 788,7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2 944,8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3 314,7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3 314,7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имущество,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в том числе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29 013,5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28 650,0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22 248,5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22 248,5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22 248,5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6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 налог на имущество физических лиц;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6 259,5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7 700,0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7 700,0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7 700,0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6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 земельный налог;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22 753,9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21 650,0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14 548,5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14 548,5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14 548,5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 298,0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7 099,4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6 147,3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6 292,1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6 538,4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93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доходы </a:t>
                      </a:r>
                      <a:r>
                        <a:rPr lang="ru-RU" sz="1000" dirty="0">
                          <a:latin typeface="Times New Roman"/>
                          <a:ea typeface="Calibri"/>
                        </a:rPr>
                        <a:t>от использования имущества, находящегося в государственной и муниципальной собственности,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в том числе: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3 555,8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3 350,0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3 389,6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3 439,6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3 489,6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-доходы,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получаемые в виде арендной платы за земельные участки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1 500,9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1 150,0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1 150,0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-плата за наем муниципальных жилых помещений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2 054,9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2 239,6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2 239,6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2 239,6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доходы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от продажи материальных и нематериальных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активов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1 465,8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1 372,6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920,0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930,0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940,0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Доходы от оказания платных услуг (работ)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8 054,2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2 179,0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1 837,7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1 922,5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2 108,8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17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штрафы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222,1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197,8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Прочие неналоговые доходы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732240" y="17008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Уважаемые жители Фурмановского городского поселения!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городского поселения.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«Бюджет для граждан подготовлен финансовым отделом администрации Фурмановского муниципального района.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Место нахождения: Ивановская область, город Фурманов, ул. Социалистическая, д. 15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Телефон: (49341) 2-18-15, 2-00-22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Факс (49341)  2-00-22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Адрес электронной почты </a:t>
            </a:r>
            <a:r>
              <a:rPr lang="en-US" sz="3200" u="sng" dirty="0" err="1" smtClean="0">
                <a:hlinkClick r:id="rId2"/>
              </a:rPr>
              <a:t>fofurmanov</a:t>
            </a:r>
            <a:r>
              <a:rPr lang="ru-RU" sz="3200" u="sng" dirty="0" smtClean="0">
                <a:hlinkClick r:id="rId2"/>
              </a:rPr>
              <a:t>@</a:t>
            </a:r>
            <a:r>
              <a:rPr lang="en-US" sz="3200" u="sng" dirty="0" smtClean="0">
                <a:hlinkClick r:id="rId2"/>
              </a:rPr>
              <a:t>mail</a:t>
            </a:r>
            <a:r>
              <a:rPr lang="ru-RU" sz="3200" u="sng" dirty="0" smtClean="0">
                <a:hlinkClick r:id="rId2"/>
              </a:rPr>
              <a:t>.</a:t>
            </a:r>
            <a:r>
              <a:rPr lang="en-US" sz="3200" u="sng" dirty="0" err="1" smtClean="0">
                <a:hlinkClick r:id="rId2"/>
              </a:rPr>
              <a:t>ru</a:t>
            </a:r>
            <a:endParaRPr lang="ru-RU" dirty="0"/>
          </a:p>
        </p:txBody>
      </p:sp>
      <p:pic>
        <p:nvPicPr>
          <p:cNvPr id="6" name="Рисунок 5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Расходы</a:t>
            </a:r>
          </a:p>
        </p:txBody>
      </p:sp>
      <p:pic>
        <p:nvPicPr>
          <p:cNvPr id="22531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90713" y="1928813"/>
            <a:ext cx="5395912" cy="3589337"/>
          </a:xfrm>
        </p:spPr>
      </p:pic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214554"/>
          <a:ext cx="8504238" cy="2825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3"/>
                <a:gridCol w="857256"/>
                <a:gridCol w="857256"/>
                <a:gridCol w="1000132"/>
                <a:gridCol w="928694"/>
                <a:gridCol w="876277"/>
              </a:tblGrid>
              <a:tr h="422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6 429,1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27 626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30 694,6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24 365,4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24 445,6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проведение выборов и референдумов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1 796,9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6 338,1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27 244,4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28 391,3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23 858,6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23 874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785926"/>
            <a:ext cx="340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Общегосударственные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04248" y="17008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504" y="1196752"/>
          <a:ext cx="8858311" cy="170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537,3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751,9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226,5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226,5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226,5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461,6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290,3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284984"/>
          <a:ext cx="8786874" cy="208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677"/>
                <a:gridCol w="1033750"/>
                <a:gridCol w="886071"/>
                <a:gridCol w="886071"/>
                <a:gridCol w="812232"/>
                <a:gridCol w="886073"/>
              </a:tblGrid>
              <a:tr h="58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87 931,4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99 059,3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49 011,2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57 330,2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49 738,3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81 482,9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87 154,4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48 286,2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56 705,2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49 113,3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6 448,5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11 904,9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476672"/>
            <a:ext cx="679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924944"/>
            <a:ext cx="2813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</a:rPr>
              <a:t>Национальная экономика</a:t>
            </a:r>
            <a:endParaRPr lang="ru-RU" b="1" dirty="0">
              <a:solidFill>
                <a:srgbClr val="F60AC3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308304" y="2924944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7460704" y="773088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42845" y="642918"/>
          <a:ext cx="8858311" cy="2381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95 908,0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113 510,7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66 721,9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56 471,3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56 471,3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1 816,1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3 389,0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1 219,4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1 078,8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1 078,8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56 565,7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51 967,2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42 597,5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32 447,5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32 447,5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37 526,2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58 154,5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22 945,0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22 945,00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22 945,0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79512" y="3573016"/>
          <a:ext cx="8786874" cy="128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676"/>
                <a:gridCol w="1033372"/>
                <a:gridCol w="885746"/>
                <a:gridCol w="885746"/>
                <a:gridCol w="811935"/>
                <a:gridCol w="905399"/>
              </a:tblGrid>
              <a:tr h="42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239,3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214290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Жилищно-коммунальное хозяйство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140968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33265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164288" y="3212976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07504" y="1124744"/>
          <a:ext cx="8858311" cy="2078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4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39 426,1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43 031,8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37 554,0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28 648,2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28 648,2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32 080,6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34 978,4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29 177,8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20 358,9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20 358,9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Кинематография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599,5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6 746,0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7 293,6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7 735,4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648,5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648,5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287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Культура, кинематография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380312" y="548680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933056"/>
            <a:ext cx="309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 и спорт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179512" y="4653136"/>
          <a:ext cx="8715437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663"/>
                <a:gridCol w="1080422"/>
                <a:gridCol w="864338"/>
                <a:gridCol w="936366"/>
                <a:gridCol w="864338"/>
                <a:gridCol w="792310"/>
              </a:tblGrid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7 984,1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14 751,8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24 558,1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11 681,0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11 681,0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7 984,1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14 751,8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24 558,1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11 681,0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11 681,0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Расходы бюджета в разрезе муниципальных программ</a:t>
            </a:r>
            <a:endParaRPr lang="ru-RU" sz="3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988840"/>
          <a:ext cx="8504238" cy="4051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857256"/>
                <a:gridCol w="785818"/>
                <a:gridCol w="928694"/>
                <a:gridCol w="785818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муниципальных 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39 397,2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43 031,8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37 554,0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28 648,2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285 648,2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38 039,2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40 605,0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31 127,5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31 127,5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31 127,5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 муниципального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22 666,0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25 292,0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20 856,3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20 856,3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Безопасный район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комфортным жильем населения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140,0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транспортной системы Фурмановского муниципального района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70 632,1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87,1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48 196,2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56 705,2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49 113,3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малого и среднего предпринимательства в Фурмановском муниципальном районе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4 315,1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11 298,4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smtClean="0"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33 623,2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58 693,2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26 515,0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23 765,0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23 765,0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 и спорта на территории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8 220,5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15 251,8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25 058,1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12 181,0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12 181,0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 имуществом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1 921,5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2 924,0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1 499,4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1 358,8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1 358,8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безопасности граждан и профилактика правонарушений на территории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264,1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171,2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современной городской среды на территории Фурмановского городского поселения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876256" y="15567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Целями реализации программы выступают: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права граждан на доступ к культурным ценностям;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повышение эффективности деятельности учреждений культуры укрепление материально-технической базы учреждений культуры Фурмановского муниципального района;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сохранение достигнутых объемов в организации культурного досуга в коллективах самодеятельного народного творчества;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обеспечение выполнения функций Муниципальным казённым учреждением «Отдел культуры администрации Фурмановского муниципального района»;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восстановление и содержание Летнего сада;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доступности и качества услуг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кинопоказу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территории Фурмановского муниципального района.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365104"/>
          <a:ext cx="8352927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514"/>
                <a:gridCol w="975525"/>
                <a:gridCol w="914554"/>
                <a:gridCol w="853584"/>
                <a:gridCol w="1280375"/>
                <a:gridCol w="12803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культурного досуга, 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38 797,9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42 272,0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36 913,2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28 007,3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28 007,3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«Деятельность в области демонстрации кинофильмов»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599,4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6948264" y="4077072"/>
            <a:ext cx="2071702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48478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елевы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 индикаторы (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показател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и)  про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граммы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1772816"/>
          <a:ext cx="7992887" cy="4824928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4345943"/>
                <a:gridCol w="911736"/>
                <a:gridCol w="911736"/>
                <a:gridCol w="911736"/>
                <a:gridCol w="911736"/>
              </a:tblGrid>
              <a:tr h="20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</a:tr>
              <a:tr h="793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победителей и призеров смотров, конкурсов, фестивалей, соревнований районного, областного, Всероссийского и международного уровней (в 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601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жителей, посещающих культурные мероприятия, музейные выставки, от общего количества населения 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59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выставок работ художников в отчетный период (шт.)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636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показов национальных фильмов Российской Федерации от общего количеств </a:t>
                      </a:r>
                      <a:r>
                        <a:rPr lang="ru-RU" sz="1300" dirty="0" err="1">
                          <a:latin typeface="Times New Roman" pitchFamily="18" charset="0"/>
                          <a:cs typeface="Times New Roman" pitchFamily="18" charset="0"/>
                        </a:rPr>
                        <a:t>кинопоказов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посещений киносеансов (единиц посещений)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050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150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Охват населения услугами </a:t>
                      </a:r>
                      <a:r>
                        <a:rPr lang="ru-RU" sz="1300" dirty="0" err="1">
                          <a:latin typeface="Times New Roman" pitchFamily="18" charset="0"/>
                          <a:cs typeface="Times New Roman" pitchFamily="18" charset="0"/>
                        </a:rPr>
                        <a:t>кинопоказа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в общей численности населения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Соотношение средней заработной платы работников муниципальных учреждений культуры Фурмановского городского поселения к средней заработной плате работников Ивановской области (%, рублей)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22 624,0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22 624,0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22 624,0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22 624,0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1541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Целью реализации муниципальной программы является обеспечение населения поселений Фурмановского муниципального района доступными и качественными услугами в сфере жилищно-коммунального хозяйства, обеспечение бесперебойного предоставления указанных услуг населению, а также оказание дополнительных мер социальной  поддержки</a:t>
            </a:r>
          </a:p>
          <a:p>
            <a:pPr marL="0" indent="0"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 программы входят следующие подпрограммы:</a:t>
            </a:r>
          </a:p>
          <a:p>
            <a:pPr marL="0" indent="0"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/>
          </a:p>
        </p:txBody>
      </p:sp>
      <p:sp>
        <p:nvSpPr>
          <p:cNvPr id="6" name="TextBox 1"/>
          <p:cNvSpPr txBox="1"/>
          <p:nvPr/>
        </p:nvSpPr>
        <p:spPr>
          <a:xfrm>
            <a:off x="6804248" y="28529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3429000"/>
          <a:ext cx="8352927" cy="232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514"/>
                <a:gridCol w="975525"/>
                <a:gridCol w="914554"/>
                <a:gridCol w="853584"/>
                <a:gridCol w="1280375"/>
                <a:gridCol w="12803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льготного банного обслуживания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для предоставления коммунальных услуг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37 024,0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39 605,0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30 105,0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30 105,0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30 105,0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захоронения умерших, не имеющих супруга, близких родственников, иных родственников, либо законного представителя умершего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85090" cy="360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елевы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индикаторы (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показател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и)  про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граммы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556792"/>
          <a:ext cx="8208908" cy="505367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3025812"/>
                <a:gridCol w="840502"/>
                <a:gridCol w="980586"/>
                <a:gridCol w="840502"/>
                <a:gridCol w="840502"/>
                <a:gridCol w="840502"/>
                <a:gridCol w="840502"/>
              </a:tblGrid>
              <a:tr h="299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cs typeface="Times New Roman" pitchFamily="18" charset="0"/>
                        </a:rPr>
                        <a:t>измерения</a:t>
                      </a:r>
                      <a:endParaRPr lang="ru-RU" sz="11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9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Число посещений общих отделений бань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посещений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36241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26269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26269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26269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26269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9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Число посещений ванн в банях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посещений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1749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2555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2555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2555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898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Количество юридических лиц, которым предоставлена субсидия на возмещение недополученных доходов, возникающих из-за разницы между экономически обоснованным тарифом и размером платы населения за одну помывку, установленным органами местного самоуправления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197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Суммарная отапливаемая площадь жилищного фонда за отчетный период, в отношении которой предоставлена субсидия ресурсоснабжающим организациям и исполнителям коммунальных услуг, находящимся на территории Фурмановского городского поселения, на возмещение суммы затрат в связи с реализацией гражданам услуг отопления и горячего водоснабжения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кв. м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36203,45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услуг отопления и горячего водоснабжения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специализированных служб по вопросам похоронного дела, которым планируется предоставление субсидий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Фурмановское городское поселение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51520" y="1700808"/>
            <a:ext cx="36724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Фурмановское городское поселение – муниципальное образование в составе Фурмановского муниципального района Ивановской области.</a:t>
            </a:r>
          </a:p>
          <a:p>
            <a:r>
              <a:rPr lang="ru-RU" sz="2000" b="1" dirty="0" smtClean="0"/>
              <a:t>Административный центр – город Фурманов. 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8" name="Содержимое 7" descr="800px-furmanov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4860032" cy="3622056"/>
          </a:xfr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779912" y="5085185"/>
            <a:ext cx="48965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Georgia" pitchFamily="18" charset="0"/>
              </a:rPr>
              <a:t>Фурмановское городское поселение на карте Фурмановского муниципального района</a:t>
            </a:r>
          </a:p>
        </p:txBody>
      </p:sp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8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6876256" y="17008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276872"/>
          <a:ext cx="7920880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325"/>
                <a:gridCol w="1228044"/>
                <a:gridCol w="1166641"/>
                <a:gridCol w="982435"/>
                <a:gridCol w="982435"/>
              </a:tblGrid>
              <a:tr h="1221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1082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администрации, ее структурных подразделений и органов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22 666,0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25 292,0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20 856,3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20 856,3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757936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программы является повышение безопасности населения Фурмановского городского поселения и снижение социально-экономического ущерба от чрезвычайных ситуаций и пожаров.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Исполнение расходных обязательств администрации Фурмановского муниципального района в области гражданской обороны, защиты населения и территорий от чрезвычайных ситуаций природного и техногенного характера, пожарной безопасности, профилактики терроризма и экстремизма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подпрограмм, одна из которых реализуется за счет средств бюджета Фурмановского городского поселения.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732240" y="292494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212976"/>
          <a:ext cx="8352929" cy="131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1080120"/>
                <a:gridCol w="1152128"/>
                <a:gridCol w="1080120"/>
                <a:gridCol w="936105"/>
              </a:tblGrid>
              <a:tr h="579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430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мероприятий по участию в предупреждении и ликвидации последствий чрезвычайных ситуаций, в том числе  по обеспечению безопасности людей на водных объектах, охране их жизни и здоровья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559,7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450912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4927406"/>
          <a:ext cx="8208911" cy="1107644"/>
        </p:xfrm>
        <a:graphic>
          <a:graphicData uri="http://schemas.openxmlformats.org/drawingml/2006/table">
            <a:tbl>
              <a:tblPr/>
              <a:tblGrid>
                <a:gridCol w="4096823"/>
                <a:gridCol w="1879841"/>
                <a:gridCol w="792088"/>
                <a:gridCol w="720080"/>
                <a:gridCol w="720079"/>
              </a:tblGrid>
              <a:tr h="44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количества населения, обученного основам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6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 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гибели на них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«Обеспечение доступным и комфортным жильем населения Фурмановского муниципального района»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2304256"/>
          </a:xfrm>
        </p:spPr>
        <p:txBody>
          <a:bodyPr>
            <a:noAutofit/>
          </a:bodyPr>
          <a:lstStyle/>
          <a:p>
            <a:pPr marL="0" indent="36195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 содействие улучшению жилищных условий граждан и повышению доступности жилья.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четырёх подпрограмм, одна из которых финансируется из бюджета Фурмановского городского поселения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2708920"/>
          <a:ext cx="8424935" cy="1179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461"/>
                <a:gridCol w="860536"/>
                <a:gridCol w="1167547"/>
                <a:gridCol w="1008112"/>
                <a:gridCol w="1224136"/>
                <a:gridCol w="1296143"/>
              </a:tblGrid>
              <a:tr h="557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6211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«Стимулирование развития жилищного строительства»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732240" y="234888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4293096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4855006"/>
          <a:ext cx="8352929" cy="111252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921910"/>
                <a:gridCol w="1099644"/>
                <a:gridCol w="1099644"/>
                <a:gridCol w="1099644"/>
                <a:gridCol w="1099644"/>
                <a:gridCol w="1032443"/>
              </a:tblGrid>
              <a:tr h="180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проектов внесения изменений в документы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территориального планирования, правила землепользования и застройки муниципальных образований Фурмановского муниципального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27048"/>
            <a:ext cx="8194112" cy="132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Основной целью реализации программы является увеличение сети автомобильных дорог общего пользования и сохранение их состояния на нормативном уровне, повышение уровня безопасности дорожного движения.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двух подпрограмм: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6804248" y="2204864"/>
            <a:ext cx="1800200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636912"/>
          <a:ext cx="8424936" cy="185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278"/>
                <a:gridCol w="1152171"/>
                <a:gridCol w="936104"/>
                <a:gridCol w="1152128"/>
                <a:gridCol w="1152128"/>
                <a:gridCol w="1152127"/>
              </a:tblGrid>
              <a:tr h="642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608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автомобильных дорог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48 519,4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48 872,7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10 996,2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19 505,2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11 913,3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8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функционирования автомобильных дорог общего пользования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22 112,7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38 181,3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37 200,0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37 200,0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37 200,0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450912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4869160"/>
          <a:ext cx="8352928" cy="1296144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402825"/>
                <a:gridCol w="1055749"/>
                <a:gridCol w="1182714"/>
                <a:gridCol w="1280986"/>
                <a:gridCol w="1174889"/>
                <a:gridCol w="1255765"/>
              </a:tblGrid>
              <a:tr h="272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</a:tr>
              <a:tr h="1024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Протяженность автомобильных дорог общего пользования местного значения Фурмановского городского поселения, на которых проведены ремонтные работы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829944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настоящей программы являются: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экономических, правовых и организационных условий для устойчивого развития предпринимательства и предпринимательской инициативы граждан, увеличение объемов налоговых поступлений в доходную часть бюджета района, насыщение потребительского рынка качественными товарами и услугами, содействие занятости населения, развитие инфраструктуры поддержки субъектов малого и среднего предпринимательства на территории Фурмановского муниципального района.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подпрограмм, одна из которых финансируется из бюджета Фурмановского городского поселения</a:t>
            </a:r>
            <a:endParaRPr lang="ru-RU" sz="1400" b="1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6732240" y="364502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4077072"/>
          <a:ext cx="8424936" cy="12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527"/>
                <a:gridCol w="1065921"/>
                <a:gridCol w="1080120"/>
                <a:gridCol w="1080120"/>
                <a:gridCol w="1152128"/>
                <a:gridCol w="1080120"/>
              </a:tblGrid>
              <a:tr h="70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212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Финансовая поддержка субъектов малого и среднего предпринимательства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4 315,1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11 298,4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30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6732240" y="364502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276872"/>
          <a:ext cx="8064897" cy="391974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14455"/>
                <a:gridCol w="1061725"/>
                <a:gridCol w="1213400"/>
                <a:gridCol w="1213400"/>
                <a:gridCol w="1213400"/>
                <a:gridCol w="1148517"/>
              </a:tblGrid>
              <a:tr h="439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0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Оборот СМПС в постоянных ценах по отношению к показателю 2014 года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16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субъектов малого и среднего предпринимательства (включая индивидуальных предпринимателей) в расчете на 1 тыс. человек населения, единиц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1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Численность занятых в малом и среднем предпринимательстве на 1000 чел. населения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1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Среднемесячная заработная плата в малом и среднем бизнесе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18500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18600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18650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18650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503920" cy="2232248"/>
          </a:xfrm>
        </p:spPr>
        <p:txBody>
          <a:bodyPr>
            <a:noAutofit/>
          </a:bodyPr>
          <a:lstStyle/>
          <a:p>
            <a:pPr marL="0" indent="361950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программы является: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-улучшение санитарной и экологической обстановки в местах санкционированного размещения ТБО;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-охрана и обустройство источников нецентрализованного водоснабжения;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технического уровня существующих осветительных установок общегородских магистралей, на которых сосредоточено транспортное и пешеходное движение;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-увеличение протяженности сетей уличного освещения;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-увеличение количества зеленых насаждений;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обновление и расширение ассортимента зеленых насаждений;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уровня благоустройства дворовых территорий Фурмановского городского поселения;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уровня благоустройства муниципальных общественных территорий общего пользования Фурмановского городского поселения.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подпрограмм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732240" y="34290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789040"/>
          <a:ext cx="8424936" cy="2909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527"/>
                <a:gridCol w="1209937"/>
                <a:gridCol w="936104"/>
                <a:gridCol w="1008112"/>
                <a:gridCol w="1152128"/>
                <a:gridCol w="1152128"/>
              </a:tblGrid>
              <a:tr h="419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Уличное освещение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11 165,6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12 513,1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13 195,0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13 195,0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13 195,0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и ремонт объектов уличного освещения в Фурмановском муниципальном районе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3 693,3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2 500,0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«Благоустройство территории общего пользования»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6 010,9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10 005,2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8 920,0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6 170,0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6 170,0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4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268,5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«Зеленый и благоустроенный город»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1 914,3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1 708,3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41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«»Формирование современной городской среды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14 232,1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30 504,8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3000" b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2060848"/>
          <a:ext cx="7848871" cy="3197155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57828"/>
                <a:gridCol w="992038"/>
                <a:gridCol w="1111344"/>
                <a:gridCol w="1203685"/>
                <a:gridCol w="1103990"/>
                <a:gridCol w="1179986"/>
              </a:tblGrid>
              <a:tr h="460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Протяженность сетей уличного освещения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Ликвидация стихийных свалок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69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Количество отремонтированных колодцев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Установка скамеек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Установка детских площадок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Ремонт пешеходных мостов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534400" cy="58345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11092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привлечения населения к систематическим занятиям физической культурной и спортом и развития спорта высших достижений.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подпрограмм: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212976"/>
          <a:ext cx="8424935" cy="2348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404"/>
                <a:gridCol w="1079060"/>
                <a:gridCol w="1152128"/>
                <a:gridCol w="936104"/>
                <a:gridCol w="1008112"/>
                <a:gridCol w="1152127"/>
              </a:tblGrid>
              <a:tr h="419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молодёжной политики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239,3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745,7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859,5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859,5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859,5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спортивно-культурных мероприятий, профилактика наркомании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1 980,2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3 107,0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15 084,4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2 584,4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2 584,4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Муниципального казённого учреждения «Отдел спорта администрации Фурмановского муниципального района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6 001,0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11 399,1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9 114,2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8 737,1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8 737,1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660232" y="28529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534400" cy="58345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3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7014" y="2492896"/>
          <a:ext cx="8605467" cy="3096927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848407"/>
                <a:gridCol w="1132891"/>
                <a:gridCol w="1294732"/>
                <a:gridCol w="1132891"/>
                <a:gridCol w="1132891"/>
                <a:gridCol w="1063655"/>
              </a:tblGrid>
              <a:tr h="183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726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Доля граждан Фурмановского муниципального района , систематически занимающихся физической культурой и спортом (% от общей численности населения района)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06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проводимых на территории района соревнований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06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Доля граждан, принявших участие в проведенных районных соревнованиях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35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Прогнозируемое количество граждан от 14 до 35 лет, вовлеченных в молодежные мероприятия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06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Прогнозируемое количество районных молодежных мероприятий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56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Прогнозируемое количество граждан, вовлеченных в общегородские культурные мероприятия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5950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75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спортивных объектов, находящихся на балансе МКУ «Отдел спорта»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</a:tbl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179512" y="1700808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5" name="Рисунок 4" descr="_пенза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5005200" cy="3327925"/>
          </a:xfrm>
          <a:prstGeom prst="rect">
            <a:avLst/>
          </a:prstGeom>
        </p:spPr>
      </p:pic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527048"/>
            <a:ext cx="7560840" cy="1973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управления муниципальным имуществом Фурмановского муниципального района на основе современных принципов и методов управления, а также оптимизация состава муниципальной собственности и увеличение поступлений в бюджет от управления и распоряжения муниципальным имуществом, выявление бесхозяйных объектов недвижимости на территории Фурмановского муниципального района, признания права муниципальной  собственности на них для дальнейшего вовлечение в хозяйственный оборот.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876256" y="33569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861048"/>
          <a:ext cx="8208913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463"/>
                <a:gridCol w="1069977"/>
                <a:gridCol w="1008112"/>
                <a:gridCol w="1080120"/>
                <a:gridCol w="1152128"/>
                <a:gridCol w="1008113"/>
              </a:tblGrid>
              <a:tr h="637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473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1 013,5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3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муниципального жилищного фонда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908,0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3 539,4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1 239,4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1 098,8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1 098,8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8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1772816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2132856"/>
          <a:ext cx="7704855" cy="432048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840114"/>
                <a:gridCol w="869423"/>
                <a:gridCol w="1014326"/>
                <a:gridCol w="1014326"/>
                <a:gridCol w="1014326"/>
                <a:gridCol w="952340"/>
              </a:tblGrid>
              <a:tr h="20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3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имущества, прошедших техническую инвентаризацию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недвижимого имущества (за исключением земельных участков), права на которые зарегистрированы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имущества прошедших независимую оценку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Объем поступлений в бюджет Фурмановского городского поселения  доходов от использования муниципального имущества: плата за наем муниципальных жилых помещений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2300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2400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2304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Повышение уровня безопасности жизнедеятельности населения на территории Фурмановского муниципального района.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Обеспечение эффективного предупреждения и ликвидации чрезвычайных ситуаций природного и техногенного характера, пожаров, происшествий на водных объектах, а также ликвидации последствий террористических актов и военных действий.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Снижение уровня преступности и повышение результативности профилактики правонарушений.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Вовлечение в деятельности по предупреждению правонарушений учреждений, иных организаций всех форм собственности, в том числе общественных организаций.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Сокращение числа лиц, погибших в результате дорожно-транспортных происшествий.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Выявление и устранение причин и условий, способствующих совершению правонарушений. 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одной подпрограммы: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221088"/>
          <a:ext cx="8424937" cy="126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196"/>
                <a:gridCol w="1231276"/>
                <a:gridCol w="1080120"/>
                <a:gridCol w="1080120"/>
                <a:gridCol w="1080120"/>
                <a:gridCol w="936105"/>
              </a:tblGrid>
              <a:tr h="52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886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Профилактика правонарушений, терроризма и экстремизма на территории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264,1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171,2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072298" y="38610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2204864"/>
          <a:ext cx="8064896" cy="172819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05184"/>
                <a:gridCol w="1362848"/>
                <a:gridCol w="858368"/>
                <a:gridCol w="858368"/>
                <a:gridCol w="962276"/>
                <a:gridCol w="91785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правонарушений, совершенных на территории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преступлений, совершенных на территории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Выявлено лиц,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совершивних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преступления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реализации муниципальной программы является повышение качества и комфорта городской среды на территории Фурмановского городского поселения.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Программы направлена на решение следующих задач: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дворовых территорий многоквартирных домов Фурмановского городского поселения;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общественных территорий общего пользования Фурмановского городского поселения;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территорий Фурмановского городского поселения, в рамках поддержки местных инициатив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Благоустройство Фурмановского городского поселения будет осуществляться по следующим направлениям: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комплексное благоустройство дворовых территорий многоквартирных домов;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благоустройство общественных территорий;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данной программе заложены средства по подпрограмме: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941168"/>
          <a:ext cx="8424936" cy="863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7931"/>
                <a:gridCol w="1488490"/>
                <a:gridCol w="1488490"/>
                <a:gridCol w="1290025"/>
              </a:tblGrid>
              <a:tr h="421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370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Благоустройство общественных территорий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588224" y="44371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1844824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2348880"/>
          <a:ext cx="8064896" cy="1296144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05184"/>
                <a:gridCol w="1362848"/>
                <a:gridCol w="858368"/>
                <a:gridCol w="858368"/>
                <a:gridCol w="962276"/>
                <a:gridCol w="91785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целевого показателя (индикатора)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благоустроенных территорий многоквартирных домов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благоустроенных общественных территорий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5576" y="393305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*-Значение целевого показателя установлено при условии сохранения финансирования на уровне 2019 года, подлежит уточнению по мере принятия нормативно-правовых актов о выделении (распределении) денежных средств из федерального и областного бюджетов, а также по мере формирования Программы и подпрограмм на соответствующие годы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628800"/>
          <a:ext cx="8504238" cy="378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(отчет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общегородские мероприятия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1 440,2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12 527,7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8  733,0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1 145,9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1 161,3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Иные межбюджетные трансферты бюджету Фурмановского муниципального района на исполнение полномочий по осуществлению внешнего муниципального финансового контроля сельских поселений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Подготовка и проведение выборов депутатов Совета Фурмановского городского поселения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1 796,9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к Фурмановскому городскому поселению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442,1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1 078,0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Вступительные и членские взносы в Совет муниципальных образований Ивановской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68,6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1 264,5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2 931,3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384,7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2 384,7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2 384,7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государственных полномочий Ивановской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3 269,0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16 920,6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12 987,7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3 604,1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3 684,3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Непрограммные направления деятельности</a:t>
            </a:r>
            <a:endParaRPr lang="ru-RU" sz="30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7164288" y="908720"/>
            <a:ext cx="1656184" cy="428628"/>
          </a:xfrm>
          <a:prstGeom prst="rect">
            <a:avLst/>
          </a:prstGeom>
        </p:spPr>
        <p:txBody>
          <a:bodyPr wrap="square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5892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– значимые проекты в бюджете Фурмановского городского поселения в 2020 году и на плановый период 2021 и 2022 годов не планируются.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357313" y="3071813"/>
            <a:ext cx="2857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Georgia" pitchFamily="18" charset="0"/>
              </a:rPr>
              <a:t>Консолидированный бюджет Фурмановского муниципального района </a:t>
            </a:r>
            <a:endParaRPr lang="ru-RU">
              <a:solidFill>
                <a:schemeClr val="bg1"/>
              </a:solidFill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50" y="2786063"/>
            <a:ext cx="500063" cy="285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3" y="4572000"/>
            <a:ext cx="428625" cy="214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415" name="TextBox 33"/>
          <p:cNvSpPr txBox="1">
            <a:spLocks noChangeArrowheads="1"/>
          </p:cNvSpPr>
          <p:nvPr/>
        </p:nvSpPr>
        <p:spPr bwMode="auto">
          <a:xfrm>
            <a:off x="4429125" y="3643313"/>
            <a:ext cx="2286000" cy="3698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cxnSp>
        <p:nvCxnSpPr>
          <p:cNvPr id="16" name="Прямая со стрелкой 15"/>
          <p:cNvCxnSpPr>
            <a:endCxn id="17415" idx="1"/>
          </p:cNvCxnSpPr>
          <p:nvPr/>
        </p:nvCxnSpPr>
        <p:spPr>
          <a:xfrm rot="10800000">
            <a:off x="4429125" y="3827463"/>
            <a:ext cx="2286000" cy="301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Coat_of_Arms_of_Furmanov_(Ivanovo_oblast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 smtClean="0"/>
          </a:p>
        </p:txBody>
      </p:sp>
      <p:pic>
        <p:nvPicPr>
          <p:cNvPr id="5" name="Рисунок 4" descr="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708920"/>
            <a:ext cx="5557423" cy="3240360"/>
          </a:xfrm>
          <a:prstGeom prst="rect">
            <a:avLst/>
          </a:prstGeom>
        </p:spPr>
      </p:pic>
      <p:pic>
        <p:nvPicPr>
          <p:cNvPr id="6" name="Рисунок 5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pic>
        <p:nvPicPr>
          <p:cNvPr id="20483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2420888"/>
            <a:ext cx="3397250" cy="2071688"/>
          </a:xfrm>
        </p:spPr>
      </p:pic>
      <p:pic>
        <p:nvPicPr>
          <p:cNvPr id="6" name="Рисунок 5" descr="image_14533298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4575" y="1747838"/>
            <a:ext cx="4201641" cy="3337346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7504" y="2276872"/>
            <a:ext cx="23574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444208" y="2204864"/>
            <a:ext cx="23574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pic>
        <p:nvPicPr>
          <p:cNvPr id="9" name="Рисунок 8" descr="Coat_of_Arms_of_Furmanov_(Ivanovo_oblast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b="1" dirty="0" smtClean="0">
              <a:solidFill>
                <a:srgbClr val="7B9899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sz="1600" b="1" smtClean="0"/>
          </a:p>
          <a:p>
            <a:r>
              <a:rPr lang="ru-RU" sz="1600" b="1" smtClean="0"/>
              <a:t>Муниципальный долг </a:t>
            </a:r>
            <a:r>
              <a:rPr lang="ru-RU" sz="160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smtClean="0"/>
              <a:t>Межбюджетные трансферты </a:t>
            </a:r>
            <a:r>
              <a:rPr lang="ru-RU" sz="160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smtClean="0"/>
              <a:t>Дотации </a:t>
            </a:r>
            <a:r>
              <a:rPr lang="ru-RU" sz="160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smtClean="0"/>
              <a:t>Муниципальная программа </a:t>
            </a:r>
            <a:r>
              <a:rPr lang="ru-RU" sz="160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030A0"/>
      </a:accent1>
      <a:accent2>
        <a:srgbClr val="C0A2CA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Другая 1">
      <a:majorFont>
        <a:latin typeface="Monotype Corsiva"/>
        <a:ea typeface=""/>
        <a:cs typeface=""/>
      </a:majorFont>
      <a:minorFont>
        <a:latin typeface="Calibri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5145</TotalTime>
  <Words>4667</Words>
  <Application>Microsoft Office PowerPoint</Application>
  <PresentationFormat>Экран (4:3)</PresentationFormat>
  <Paragraphs>1358</Paragraphs>
  <Slides>46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Обычная</vt:lpstr>
      <vt:lpstr>Слайд 1</vt:lpstr>
      <vt:lpstr>Уважаемые жители Фурмановского городского поселения!</vt:lpstr>
      <vt:lpstr>Фурмановское городское поселение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направления бюджетной и налоговой политики</vt:lpstr>
      <vt:lpstr>Основные показатели прогноза социально-экономического развития района</vt:lpstr>
      <vt:lpstr>Бюджет Фурмановского городского поселения</vt:lpstr>
      <vt:lpstr>Доходы</vt:lpstr>
      <vt:lpstr>Объем и структура доходов в динамике бюджета Фурмановского городского поселения</vt:lpstr>
      <vt:lpstr>Структура доходов на 2020 год</vt:lpstr>
      <vt:lpstr>Структура доходов на 2021 год</vt:lpstr>
      <vt:lpstr>Структура доходов на 2022 год</vt:lpstr>
      <vt:lpstr>Межбюджетные трансферты</vt:lpstr>
      <vt:lpstr>Налоговые и неналоговые доходы бюджета</vt:lpstr>
      <vt:lpstr>Расходы</vt:lpstr>
      <vt:lpstr>Расходы по разделам и подразделам классификации расходов бюджета</vt:lpstr>
      <vt:lpstr>Слайд 22</vt:lpstr>
      <vt:lpstr>Слайд 23</vt:lpstr>
      <vt:lpstr>Слайд 24</vt:lpstr>
      <vt:lpstr>Расходы бюджета в разрезе муниципальных программ</vt:lpstr>
      <vt:lpstr>Муниципальная программа «Развитие культуры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«Безопасный район»</vt:lpstr>
      <vt:lpstr>Муниципальная программа  «Обеспечение доступным и комфортным жильем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«Благоустройство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«Формирование современной городской среды на территории Фурмановского городского поселения»</vt:lpstr>
      <vt:lpstr>Муниципальная программа «Формирование современной городской среды на территории Фурмановского городского поселения»</vt:lpstr>
      <vt:lpstr>Непрограммные направления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2016 год</dc:title>
  <dc:creator>Admin</dc:creator>
  <cp:lastModifiedBy>Admin</cp:lastModifiedBy>
  <cp:revision>647</cp:revision>
  <dcterms:created xsi:type="dcterms:W3CDTF">2016-06-28T11:39:44Z</dcterms:created>
  <dcterms:modified xsi:type="dcterms:W3CDTF">2020-02-26T11:11:35Z</dcterms:modified>
</cp:coreProperties>
</file>